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378" r:id="rId2"/>
    <p:sldId id="491" r:id="rId3"/>
    <p:sldId id="474" r:id="rId4"/>
    <p:sldId id="471" r:id="rId5"/>
    <p:sldId id="478" r:id="rId6"/>
    <p:sldId id="479" r:id="rId7"/>
    <p:sldId id="489" r:id="rId8"/>
    <p:sldId id="490" r:id="rId9"/>
    <p:sldId id="480" r:id="rId10"/>
    <p:sldId id="481" r:id="rId11"/>
    <p:sldId id="484" r:id="rId12"/>
    <p:sldId id="485" r:id="rId13"/>
    <p:sldId id="487" r:id="rId14"/>
    <p:sldId id="486" r:id="rId15"/>
    <p:sldId id="492" r:id="rId16"/>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5" autoAdjust="0"/>
    <p:restoredTop sz="71936" autoAdjust="0"/>
  </p:normalViewPr>
  <p:slideViewPr>
    <p:cSldViewPr>
      <p:cViewPr>
        <p:scale>
          <a:sx n="70" d="100"/>
          <a:sy n="70" d="100"/>
        </p:scale>
        <p:origin x="-2814" y="-378"/>
      </p:cViewPr>
      <p:guideLst>
        <p:guide orient="horz" pos="2160"/>
        <p:guide pos="2880"/>
      </p:guideLst>
    </p:cSldViewPr>
  </p:slideViewPr>
  <p:outlineViewPr>
    <p:cViewPr>
      <p:scale>
        <a:sx n="33" d="100"/>
        <a:sy n="33" d="100"/>
      </p:scale>
      <p:origin x="0" y="6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ED45A-DE6F-46EA-98B0-778FED122772}"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AU"/>
        </a:p>
      </dgm:t>
    </dgm:pt>
    <dgm:pt modelId="{F11BE31C-1F01-4989-8866-885512349DD0}">
      <dgm:prSet phldrT="[Text]" phldr="1"/>
      <dgm:spPr/>
      <dgm:t>
        <a:bodyPr/>
        <a:lstStyle/>
        <a:p>
          <a:endParaRPr lang="en-AU"/>
        </a:p>
      </dgm:t>
    </dgm:pt>
    <dgm:pt modelId="{0D876713-4A7F-4E5A-87AF-E09C74401C09}" type="parTrans" cxnId="{046C8CD3-A960-435F-9DFA-3444C565A34B}">
      <dgm:prSet/>
      <dgm:spPr/>
      <dgm:t>
        <a:bodyPr/>
        <a:lstStyle/>
        <a:p>
          <a:endParaRPr lang="en-AU"/>
        </a:p>
      </dgm:t>
    </dgm:pt>
    <dgm:pt modelId="{A23B6F66-CD75-4EEB-9C94-773589337939}" type="sibTrans" cxnId="{046C8CD3-A960-435F-9DFA-3444C565A34B}">
      <dgm:prSet/>
      <dgm:spPr/>
      <dgm:t>
        <a:bodyPr/>
        <a:lstStyle/>
        <a:p>
          <a:endParaRPr lang="en-AU"/>
        </a:p>
      </dgm:t>
    </dgm:pt>
    <dgm:pt modelId="{0F68A228-7F58-4A9B-9BBE-B98053592890}">
      <dgm:prSet phldrT="[Text]" phldr="1"/>
      <dgm:spPr/>
      <dgm:t>
        <a:bodyPr/>
        <a:lstStyle/>
        <a:p>
          <a:endParaRPr lang="en-AU"/>
        </a:p>
      </dgm:t>
    </dgm:pt>
    <dgm:pt modelId="{C0226C49-5FF8-4ADF-B21B-407EE6780EA2}" type="parTrans" cxnId="{0F6D78F6-659C-4034-AC5F-D49E307E70A4}">
      <dgm:prSet/>
      <dgm:spPr/>
      <dgm:t>
        <a:bodyPr/>
        <a:lstStyle/>
        <a:p>
          <a:endParaRPr lang="en-AU"/>
        </a:p>
      </dgm:t>
    </dgm:pt>
    <dgm:pt modelId="{DFA4207C-C4A2-4A0D-BF81-1BD97078028D}" type="sibTrans" cxnId="{0F6D78F6-659C-4034-AC5F-D49E307E70A4}">
      <dgm:prSet/>
      <dgm:spPr/>
      <dgm:t>
        <a:bodyPr/>
        <a:lstStyle/>
        <a:p>
          <a:endParaRPr lang="en-AU"/>
        </a:p>
      </dgm:t>
    </dgm:pt>
    <dgm:pt modelId="{090E3ACD-B984-4430-BF02-E4D47D80FF8A}">
      <dgm:prSet phldrT="[Text]" phldr="1"/>
      <dgm:spPr/>
      <dgm:t>
        <a:bodyPr/>
        <a:lstStyle/>
        <a:p>
          <a:endParaRPr lang="en-AU"/>
        </a:p>
      </dgm:t>
    </dgm:pt>
    <dgm:pt modelId="{39E57A33-4187-4C00-803C-530CCA1087A6}" type="parTrans" cxnId="{210D9488-D541-4E26-AD8D-CFB627158283}">
      <dgm:prSet/>
      <dgm:spPr/>
      <dgm:t>
        <a:bodyPr/>
        <a:lstStyle/>
        <a:p>
          <a:endParaRPr lang="en-AU"/>
        </a:p>
      </dgm:t>
    </dgm:pt>
    <dgm:pt modelId="{7BBE8A68-C07B-445C-AF95-2FC2A6DD8F6D}" type="sibTrans" cxnId="{210D9488-D541-4E26-AD8D-CFB627158283}">
      <dgm:prSet/>
      <dgm:spPr/>
      <dgm:t>
        <a:bodyPr/>
        <a:lstStyle/>
        <a:p>
          <a:endParaRPr lang="en-AU"/>
        </a:p>
      </dgm:t>
    </dgm:pt>
    <dgm:pt modelId="{294B7AE4-23A9-4AE8-86D9-A17EB10411AF}">
      <dgm:prSet phldrT="[Text]" phldr="1"/>
      <dgm:spPr/>
      <dgm:t>
        <a:bodyPr/>
        <a:lstStyle/>
        <a:p>
          <a:endParaRPr lang="en-AU"/>
        </a:p>
      </dgm:t>
    </dgm:pt>
    <dgm:pt modelId="{3385536C-7DCA-465E-AB04-DA316AAE4361}" type="parTrans" cxnId="{2C816E10-733D-4735-92DE-2E0CADC36A66}">
      <dgm:prSet/>
      <dgm:spPr/>
      <dgm:t>
        <a:bodyPr/>
        <a:lstStyle/>
        <a:p>
          <a:endParaRPr lang="en-AU"/>
        </a:p>
      </dgm:t>
    </dgm:pt>
    <dgm:pt modelId="{88A09B19-0760-454F-8238-F8B5C14D42AA}" type="sibTrans" cxnId="{2C816E10-733D-4735-92DE-2E0CADC36A66}">
      <dgm:prSet/>
      <dgm:spPr/>
      <dgm:t>
        <a:bodyPr/>
        <a:lstStyle/>
        <a:p>
          <a:endParaRPr lang="en-AU"/>
        </a:p>
      </dgm:t>
    </dgm:pt>
    <dgm:pt modelId="{0B696724-31C2-4637-BEFB-F75D19043F76}">
      <dgm:prSet phldrT="[Text]" phldr="1"/>
      <dgm:spPr/>
      <dgm:t>
        <a:bodyPr/>
        <a:lstStyle/>
        <a:p>
          <a:endParaRPr lang="en-AU"/>
        </a:p>
      </dgm:t>
    </dgm:pt>
    <dgm:pt modelId="{1AAF7BE7-D86C-47D9-B702-C9598C962253}" type="parTrans" cxnId="{C8FE56ED-F716-4C56-979A-1EC89690B8DE}">
      <dgm:prSet/>
      <dgm:spPr/>
      <dgm:t>
        <a:bodyPr/>
        <a:lstStyle/>
        <a:p>
          <a:endParaRPr lang="en-AU"/>
        </a:p>
      </dgm:t>
    </dgm:pt>
    <dgm:pt modelId="{E82985AF-4C65-44DA-B122-B0CA30983516}" type="sibTrans" cxnId="{C8FE56ED-F716-4C56-979A-1EC89690B8DE}">
      <dgm:prSet/>
      <dgm:spPr/>
      <dgm:t>
        <a:bodyPr/>
        <a:lstStyle/>
        <a:p>
          <a:endParaRPr lang="en-AU"/>
        </a:p>
      </dgm:t>
    </dgm:pt>
    <dgm:pt modelId="{758C0EF5-D16F-425B-962B-C8371A613FCE}" type="pres">
      <dgm:prSet presAssocID="{700ED45A-DE6F-46EA-98B0-778FED122772}" presName="diagram" presStyleCnt="0">
        <dgm:presLayoutVars>
          <dgm:dir/>
          <dgm:resizeHandles val="exact"/>
        </dgm:presLayoutVars>
      </dgm:prSet>
      <dgm:spPr/>
      <dgm:t>
        <a:bodyPr/>
        <a:lstStyle/>
        <a:p>
          <a:endParaRPr lang="en-AU"/>
        </a:p>
      </dgm:t>
    </dgm:pt>
    <dgm:pt modelId="{7B659BC3-F599-4EFA-B244-D3BFAA585146}" type="pres">
      <dgm:prSet presAssocID="{F11BE31C-1F01-4989-8866-885512349DD0}" presName="node" presStyleLbl="node1" presStyleIdx="0" presStyleCnt="5">
        <dgm:presLayoutVars>
          <dgm:bulletEnabled val="1"/>
        </dgm:presLayoutVars>
      </dgm:prSet>
      <dgm:spPr/>
      <dgm:t>
        <a:bodyPr/>
        <a:lstStyle/>
        <a:p>
          <a:endParaRPr lang="en-AU"/>
        </a:p>
      </dgm:t>
    </dgm:pt>
    <dgm:pt modelId="{45378320-4B5D-4400-98C6-BB4C8135511E}" type="pres">
      <dgm:prSet presAssocID="{A23B6F66-CD75-4EEB-9C94-773589337939}" presName="sibTrans" presStyleCnt="0"/>
      <dgm:spPr/>
    </dgm:pt>
    <dgm:pt modelId="{37C7D5C1-5C97-495F-88ED-45F9AA18E535}" type="pres">
      <dgm:prSet presAssocID="{0F68A228-7F58-4A9B-9BBE-B98053592890}" presName="node" presStyleLbl="node1" presStyleIdx="1" presStyleCnt="5">
        <dgm:presLayoutVars>
          <dgm:bulletEnabled val="1"/>
        </dgm:presLayoutVars>
      </dgm:prSet>
      <dgm:spPr/>
      <dgm:t>
        <a:bodyPr/>
        <a:lstStyle/>
        <a:p>
          <a:endParaRPr lang="en-AU"/>
        </a:p>
      </dgm:t>
    </dgm:pt>
    <dgm:pt modelId="{4F5AC98A-8A4C-4561-8667-AE0F804902D3}" type="pres">
      <dgm:prSet presAssocID="{DFA4207C-C4A2-4A0D-BF81-1BD97078028D}" presName="sibTrans" presStyleCnt="0"/>
      <dgm:spPr/>
    </dgm:pt>
    <dgm:pt modelId="{7B1948CF-DCAB-4774-A1F5-73DDBEA0C527}" type="pres">
      <dgm:prSet presAssocID="{090E3ACD-B984-4430-BF02-E4D47D80FF8A}" presName="node" presStyleLbl="node1" presStyleIdx="2" presStyleCnt="5">
        <dgm:presLayoutVars>
          <dgm:bulletEnabled val="1"/>
        </dgm:presLayoutVars>
      </dgm:prSet>
      <dgm:spPr/>
      <dgm:t>
        <a:bodyPr/>
        <a:lstStyle/>
        <a:p>
          <a:endParaRPr lang="en-AU"/>
        </a:p>
      </dgm:t>
    </dgm:pt>
    <dgm:pt modelId="{47C406A8-7B24-4D71-B9A3-0FDB48FBE084}" type="pres">
      <dgm:prSet presAssocID="{7BBE8A68-C07B-445C-AF95-2FC2A6DD8F6D}" presName="sibTrans" presStyleCnt="0"/>
      <dgm:spPr/>
    </dgm:pt>
    <dgm:pt modelId="{9DFB45CF-E7FB-4341-AACE-8EB784C0F3D5}" type="pres">
      <dgm:prSet presAssocID="{294B7AE4-23A9-4AE8-86D9-A17EB10411AF}" presName="node" presStyleLbl="node1" presStyleIdx="3" presStyleCnt="5">
        <dgm:presLayoutVars>
          <dgm:bulletEnabled val="1"/>
        </dgm:presLayoutVars>
      </dgm:prSet>
      <dgm:spPr/>
      <dgm:t>
        <a:bodyPr/>
        <a:lstStyle/>
        <a:p>
          <a:endParaRPr lang="en-AU"/>
        </a:p>
      </dgm:t>
    </dgm:pt>
    <dgm:pt modelId="{26713279-EC9B-479B-9B4A-706FCC2360A8}" type="pres">
      <dgm:prSet presAssocID="{88A09B19-0760-454F-8238-F8B5C14D42AA}" presName="sibTrans" presStyleCnt="0"/>
      <dgm:spPr/>
    </dgm:pt>
    <dgm:pt modelId="{910CFE7B-0F9D-422A-A8D2-379CCED10309}" type="pres">
      <dgm:prSet presAssocID="{0B696724-31C2-4637-BEFB-F75D19043F76}" presName="node" presStyleLbl="node1" presStyleIdx="4" presStyleCnt="5">
        <dgm:presLayoutVars>
          <dgm:bulletEnabled val="1"/>
        </dgm:presLayoutVars>
      </dgm:prSet>
      <dgm:spPr/>
      <dgm:t>
        <a:bodyPr/>
        <a:lstStyle/>
        <a:p>
          <a:endParaRPr lang="en-AU"/>
        </a:p>
      </dgm:t>
    </dgm:pt>
  </dgm:ptLst>
  <dgm:cxnLst>
    <dgm:cxn modelId="{335434B1-555C-40D8-B435-4795D13A4996}" type="presOf" srcId="{700ED45A-DE6F-46EA-98B0-778FED122772}" destId="{758C0EF5-D16F-425B-962B-C8371A613FCE}" srcOrd="0" destOrd="0" presId="urn:microsoft.com/office/officeart/2005/8/layout/default"/>
    <dgm:cxn modelId="{2C816E10-733D-4735-92DE-2E0CADC36A66}" srcId="{700ED45A-DE6F-46EA-98B0-778FED122772}" destId="{294B7AE4-23A9-4AE8-86D9-A17EB10411AF}" srcOrd="3" destOrd="0" parTransId="{3385536C-7DCA-465E-AB04-DA316AAE4361}" sibTransId="{88A09B19-0760-454F-8238-F8B5C14D42AA}"/>
    <dgm:cxn modelId="{210D9488-D541-4E26-AD8D-CFB627158283}" srcId="{700ED45A-DE6F-46EA-98B0-778FED122772}" destId="{090E3ACD-B984-4430-BF02-E4D47D80FF8A}" srcOrd="2" destOrd="0" parTransId="{39E57A33-4187-4C00-803C-530CCA1087A6}" sibTransId="{7BBE8A68-C07B-445C-AF95-2FC2A6DD8F6D}"/>
    <dgm:cxn modelId="{0F6D78F6-659C-4034-AC5F-D49E307E70A4}" srcId="{700ED45A-DE6F-46EA-98B0-778FED122772}" destId="{0F68A228-7F58-4A9B-9BBE-B98053592890}" srcOrd="1" destOrd="0" parTransId="{C0226C49-5FF8-4ADF-B21B-407EE6780EA2}" sibTransId="{DFA4207C-C4A2-4A0D-BF81-1BD97078028D}"/>
    <dgm:cxn modelId="{86628211-6330-40A4-90D3-46D936C8D609}" type="presOf" srcId="{0B696724-31C2-4637-BEFB-F75D19043F76}" destId="{910CFE7B-0F9D-422A-A8D2-379CCED10309}" srcOrd="0" destOrd="0" presId="urn:microsoft.com/office/officeart/2005/8/layout/default"/>
    <dgm:cxn modelId="{046C8CD3-A960-435F-9DFA-3444C565A34B}" srcId="{700ED45A-DE6F-46EA-98B0-778FED122772}" destId="{F11BE31C-1F01-4989-8866-885512349DD0}" srcOrd="0" destOrd="0" parTransId="{0D876713-4A7F-4E5A-87AF-E09C74401C09}" sibTransId="{A23B6F66-CD75-4EEB-9C94-773589337939}"/>
    <dgm:cxn modelId="{0CF31234-AAE2-4D22-961C-35940F1B4DED}" type="presOf" srcId="{0F68A228-7F58-4A9B-9BBE-B98053592890}" destId="{37C7D5C1-5C97-495F-88ED-45F9AA18E535}" srcOrd="0" destOrd="0" presId="urn:microsoft.com/office/officeart/2005/8/layout/default"/>
    <dgm:cxn modelId="{264C3FD0-7598-40DB-859C-BCE7DF5A2122}" type="presOf" srcId="{F11BE31C-1F01-4989-8866-885512349DD0}" destId="{7B659BC3-F599-4EFA-B244-D3BFAA585146}" srcOrd="0" destOrd="0" presId="urn:microsoft.com/office/officeart/2005/8/layout/default"/>
    <dgm:cxn modelId="{08F071E5-BD6C-4504-808F-6BBB95E6599C}" type="presOf" srcId="{294B7AE4-23A9-4AE8-86D9-A17EB10411AF}" destId="{9DFB45CF-E7FB-4341-AACE-8EB784C0F3D5}" srcOrd="0" destOrd="0" presId="urn:microsoft.com/office/officeart/2005/8/layout/default"/>
    <dgm:cxn modelId="{C8FE56ED-F716-4C56-979A-1EC89690B8DE}" srcId="{700ED45A-DE6F-46EA-98B0-778FED122772}" destId="{0B696724-31C2-4637-BEFB-F75D19043F76}" srcOrd="4" destOrd="0" parTransId="{1AAF7BE7-D86C-47D9-B702-C9598C962253}" sibTransId="{E82985AF-4C65-44DA-B122-B0CA30983516}"/>
    <dgm:cxn modelId="{201A120E-30FE-4A29-ABB6-50AF25754F6E}" type="presOf" srcId="{090E3ACD-B984-4430-BF02-E4D47D80FF8A}" destId="{7B1948CF-DCAB-4774-A1F5-73DDBEA0C527}" srcOrd="0" destOrd="0" presId="urn:microsoft.com/office/officeart/2005/8/layout/default"/>
    <dgm:cxn modelId="{518561F8-4CBE-413C-A6A8-957FAAE4F36E}" type="presParOf" srcId="{758C0EF5-D16F-425B-962B-C8371A613FCE}" destId="{7B659BC3-F599-4EFA-B244-D3BFAA585146}" srcOrd="0" destOrd="0" presId="urn:microsoft.com/office/officeart/2005/8/layout/default"/>
    <dgm:cxn modelId="{20B38D8B-B424-4D84-8988-762E3DCFE228}" type="presParOf" srcId="{758C0EF5-D16F-425B-962B-C8371A613FCE}" destId="{45378320-4B5D-4400-98C6-BB4C8135511E}" srcOrd="1" destOrd="0" presId="urn:microsoft.com/office/officeart/2005/8/layout/default"/>
    <dgm:cxn modelId="{0F965470-29A1-4C66-AA01-605DD1131FE4}" type="presParOf" srcId="{758C0EF5-D16F-425B-962B-C8371A613FCE}" destId="{37C7D5C1-5C97-495F-88ED-45F9AA18E535}" srcOrd="2" destOrd="0" presId="urn:microsoft.com/office/officeart/2005/8/layout/default"/>
    <dgm:cxn modelId="{CA3272BC-A014-4B7E-A466-881F64C5BD39}" type="presParOf" srcId="{758C0EF5-D16F-425B-962B-C8371A613FCE}" destId="{4F5AC98A-8A4C-4561-8667-AE0F804902D3}" srcOrd="3" destOrd="0" presId="urn:microsoft.com/office/officeart/2005/8/layout/default"/>
    <dgm:cxn modelId="{17315C95-1E41-4B9B-A22E-DD9EC1D8DD96}" type="presParOf" srcId="{758C0EF5-D16F-425B-962B-C8371A613FCE}" destId="{7B1948CF-DCAB-4774-A1F5-73DDBEA0C527}" srcOrd="4" destOrd="0" presId="urn:microsoft.com/office/officeart/2005/8/layout/default"/>
    <dgm:cxn modelId="{3A922311-8C33-4267-AF98-C8F63B87722B}" type="presParOf" srcId="{758C0EF5-D16F-425B-962B-C8371A613FCE}" destId="{47C406A8-7B24-4D71-B9A3-0FDB48FBE084}" srcOrd="5" destOrd="0" presId="urn:microsoft.com/office/officeart/2005/8/layout/default"/>
    <dgm:cxn modelId="{8A3F1325-5466-45E5-A9E0-13E1E0B0D7ED}" type="presParOf" srcId="{758C0EF5-D16F-425B-962B-C8371A613FCE}" destId="{9DFB45CF-E7FB-4341-AACE-8EB784C0F3D5}" srcOrd="6" destOrd="0" presId="urn:microsoft.com/office/officeart/2005/8/layout/default"/>
    <dgm:cxn modelId="{E69A2F10-7BF9-4001-B3A1-8EF42D09FE80}" type="presParOf" srcId="{758C0EF5-D16F-425B-962B-C8371A613FCE}" destId="{26713279-EC9B-479B-9B4A-706FCC2360A8}" srcOrd="7" destOrd="0" presId="urn:microsoft.com/office/officeart/2005/8/layout/default"/>
    <dgm:cxn modelId="{29EE1449-B59B-4338-892A-B480EC656755}" type="presParOf" srcId="{758C0EF5-D16F-425B-962B-C8371A613FCE}" destId="{910CFE7B-0F9D-422A-A8D2-379CCED1030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5BC575-1683-40E3-B59F-34A439A60BBF}" type="doc">
      <dgm:prSet loTypeId="urn:microsoft.com/office/officeart/2005/8/layout/cycle1" loCatId="cycle" qsTypeId="urn:microsoft.com/office/officeart/2005/8/quickstyle/simple1" qsCatId="simple" csTypeId="urn:microsoft.com/office/officeart/2005/8/colors/accent1_2" csCatId="accent1"/>
      <dgm:spPr/>
    </dgm:pt>
    <dgm:pt modelId="{515EF6A9-B396-4E85-9B1A-2DDB53A2F1C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askerville Old Face" pitchFamily="18" charset="0"/>
            </a:rPr>
            <a:t>Psychosocial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askerville Old Face" pitchFamily="18" charset="0"/>
            </a:rPr>
            <a:t>Stream</a:t>
          </a:r>
          <a:endParaRPr kumimoji="0" lang="en-US" b="0" i="0" u="none" strike="noStrike" cap="none" normalizeH="0" baseline="0" dirty="0" smtClean="0">
            <a:ln>
              <a:noFill/>
            </a:ln>
            <a:solidFill>
              <a:schemeClr val="tx1"/>
            </a:solidFill>
            <a:effectLst/>
            <a:latin typeface="Baskerville Old Face" pitchFamily="18" charset="0"/>
          </a:endParaRPr>
        </a:p>
      </dgm:t>
    </dgm:pt>
    <dgm:pt modelId="{46BB3D0E-4CC4-40AD-A00C-67CE0F54EA88}" type="parTrans" cxnId="{65F77FB8-28B7-49B3-8315-E197895E7F93}">
      <dgm:prSet/>
      <dgm:spPr/>
      <dgm:t>
        <a:bodyPr/>
        <a:lstStyle/>
        <a:p>
          <a:endParaRPr lang="en-AU"/>
        </a:p>
      </dgm:t>
    </dgm:pt>
    <dgm:pt modelId="{D3A4C66E-700A-4EFF-9FE7-621E3FB412AC}" type="sibTrans" cxnId="{65F77FB8-28B7-49B3-8315-E197895E7F93}">
      <dgm:prSet/>
      <dgm:spPr/>
      <dgm:t>
        <a:bodyPr/>
        <a:lstStyle/>
        <a:p>
          <a:endParaRPr lang="en-AU"/>
        </a:p>
      </dgm:t>
    </dgm:pt>
    <dgm:pt modelId="{C17B76AF-38EF-4D7D-BFFA-74D0E11AC8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askerville Old Face" pitchFamily="18" charset="0"/>
            </a:rPr>
            <a:t>Medical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askerville Old Face" pitchFamily="18" charset="0"/>
            </a:rPr>
            <a:t>Stream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Baskerville Old Face" pitchFamily="18" charset="0"/>
          </a:endParaRPr>
        </a:p>
      </dgm:t>
    </dgm:pt>
    <dgm:pt modelId="{46C4396A-5DC7-4348-B86F-6E0770D220B0}" type="parTrans" cxnId="{0B4D6857-65A9-4E91-83A9-AA8D288E0764}">
      <dgm:prSet/>
      <dgm:spPr/>
      <dgm:t>
        <a:bodyPr/>
        <a:lstStyle/>
        <a:p>
          <a:endParaRPr lang="en-AU"/>
        </a:p>
      </dgm:t>
    </dgm:pt>
    <dgm:pt modelId="{CFE02997-7647-4066-B5D6-409E354287E5}" type="sibTrans" cxnId="{0B4D6857-65A9-4E91-83A9-AA8D288E0764}">
      <dgm:prSet/>
      <dgm:spPr/>
      <dgm:t>
        <a:bodyPr/>
        <a:lstStyle/>
        <a:p>
          <a:endParaRPr lang="en-AU"/>
        </a:p>
      </dgm:t>
    </dgm:pt>
    <dgm:pt modelId="{E25E5434-B60F-464E-AC6A-E24F5B542B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Baskerville Old Face" pitchFamily="18" charset="0"/>
            </a:rPr>
            <a:t>Social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Baskerville Old Face" pitchFamily="18" charset="0"/>
            </a:rPr>
            <a:t>cultural support</a:t>
          </a:r>
        </a:p>
      </dgm:t>
    </dgm:pt>
    <dgm:pt modelId="{122D71D5-FA84-474A-86F7-C375EE0FADDE}" type="parTrans" cxnId="{5E829D83-C4BD-4D8E-8FD3-57B57DA63E52}">
      <dgm:prSet/>
      <dgm:spPr/>
      <dgm:t>
        <a:bodyPr/>
        <a:lstStyle/>
        <a:p>
          <a:endParaRPr lang="en-AU"/>
        </a:p>
      </dgm:t>
    </dgm:pt>
    <dgm:pt modelId="{02A4E406-300D-4271-AC73-C3059DCE8E28}" type="sibTrans" cxnId="{5E829D83-C4BD-4D8E-8FD3-57B57DA63E52}">
      <dgm:prSet/>
      <dgm:spPr/>
      <dgm:t>
        <a:bodyPr/>
        <a:lstStyle/>
        <a:p>
          <a:endParaRPr lang="en-AU"/>
        </a:p>
      </dgm:t>
    </dgm:pt>
    <dgm:pt modelId="{BD91680D-6224-4494-87DC-95E9123C5709}" type="pres">
      <dgm:prSet presAssocID="{945BC575-1683-40E3-B59F-34A439A60BBF}" presName="cycle" presStyleCnt="0">
        <dgm:presLayoutVars>
          <dgm:dir/>
          <dgm:resizeHandles val="exact"/>
        </dgm:presLayoutVars>
      </dgm:prSet>
      <dgm:spPr/>
    </dgm:pt>
    <dgm:pt modelId="{7884F062-6FC4-48B6-B7C2-7D40A7384DAC}" type="pres">
      <dgm:prSet presAssocID="{515EF6A9-B396-4E85-9B1A-2DDB53A2F1C6}" presName="dummy" presStyleCnt="0"/>
      <dgm:spPr/>
    </dgm:pt>
    <dgm:pt modelId="{F91CEE44-F1C9-4769-AB8C-9927BDD03FB3}" type="pres">
      <dgm:prSet presAssocID="{515EF6A9-B396-4E85-9B1A-2DDB53A2F1C6}" presName="node" presStyleLbl="revTx" presStyleIdx="0" presStyleCnt="3">
        <dgm:presLayoutVars>
          <dgm:bulletEnabled val="1"/>
        </dgm:presLayoutVars>
      </dgm:prSet>
      <dgm:spPr/>
      <dgm:t>
        <a:bodyPr/>
        <a:lstStyle/>
        <a:p>
          <a:endParaRPr lang="en-AU"/>
        </a:p>
      </dgm:t>
    </dgm:pt>
    <dgm:pt modelId="{BDEBEA2E-99A8-49D7-B1A1-55416708923E}" type="pres">
      <dgm:prSet presAssocID="{D3A4C66E-700A-4EFF-9FE7-621E3FB412AC}" presName="sibTrans" presStyleLbl="node1" presStyleIdx="0" presStyleCnt="3" custLinFactNeighborX="-928" custLinFactNeighborY="3756"/>
      <dgm:spPr/>
      <dgm:t>
        <a:bodyPr/>
        <a:lstStyle/>
        <a:p>
          <a:endParaRPr lang="en-AU"/>
        </a:p>
      </dgm:t>
    </dgm:pt>
    <dgm:pt modelId="{F9AC2789-D2B0-4C6B-9012-DCE49D08C40A}" type="pres">
      <dgm:prSet presAssocID="{C17B76AF-38EF-4D7D-BFFA-74D0E11AC88C}" presName="dummy" presStyleCnt="0"/>
      <dgm:spPr/>
    </dgm:pt>
    <dgm:pt modelId="{52615F45-44F3-4265-81D8-9BED419DA679}" type="pres">
      <dgm:prSet presAssocID="{C17B76AF-38EF-4D7D-BFFA-74D0E11AC88C}" presName="node" presStyleLbl="revTx" presStyleIdx="1" presStyleCnt="3">
        <dgm:presLayoutVars>
          <dgm:bulletEnabled val="1"/>
        </dgm:presLayoutVars>
      </dgm:prSet>
      <dgm:spPr/>
      <dgm:t>
        <a:bodyPr/>
        <a:lstStyle/>
        <a:p>
          <a:endParaRPr lang="en-AU"/>
        </a:p>
      </dgm:t>
    </dgm:pt>
    <dgm:pt modelId="{25A2894D-8467-41B8-AFB2-36424C72AF15}" type="pres">
      <dgm:prSet presAssocID="{CFE02997-7647-4066-B5D6-409E354287E5}" presName="sibTrans" presStyleLbl="node1" presStyleIdx="1" presStyleCnt="3"/>
      <dgm:spPr/>
      <dgm:t>
        <a:bodyPr/>
        <a:lstStyle/>
        <a:p>
          <a:endParaRPr lang="en-AU"/>
        </a:p>
      </dgm:t>
    </dgm:pt>
    <dgm:pt modelId="{1C30CF35-D610-4EBB-AFED-E8921CBE0EFD}" type="pres">
      <dgm:prSet presAssocID="{E25E5434-B60F-464E-AC6A-E24F5B542B56}" presName="dummy" presStyleCnt="0"/>
      <dgm:spPr/>
    </dgm:pt>
    <dgm:pt modelId="{33F6D812-628E-4C51-9B7E-D6BD02CF0DD8}" type="pres">
      <dgm:prSet presAssocID="{E25E5434-B60F-464E-AC6A-E24F5B542B56}" presName="node" presStyleLbl="revTx" presStyleIdx="2" presStyleCnt="3">
        <dgm:presLayoutVars>
          <dgm:bulletEnabled val="1"/>
        </dgm:presLayoutVars>
      </dgm:prSet>
      <dgm:spPr/>
      <dgm:t>
        <a:bodyPr/>
        <a:lstStyle/>
        <a:p>
          <a:endParaRPr lang="en-AU"/>
        </a:p>
      </dgm:t>
    </dgm:pt>
    <dgm:pt modelId="{2A0C53FC-B16E-40B5-85D5-0D800FEC5DD2}" type="pres">
      <dgm:prSet presAssocID="{02A4E406-300D-4271-AC73-C3059DCE8E28}" presName="sibTrans" presStyleLbl="node1" presStyleIdx="2" presStyleCnt="3"/>
      <dgm:spPr/>
      <dgm:t>
        <a:bodyPr/>
        <a:lstStyle/>
        <a:p>
          <a:endParaRPr lang="en-AU"/>
        </a:p>
      </dgm:t>
    </dgm:pt>
  </dgm:ptLst>
  <dgm:cxnLst>
    <dgm:cxn modelId="{1B82A8CC-E934-4541-B390-7836CB02F424}" type="presOf" srcId="{515EF6A9-B396-4E85-9B1A-2DDB53A2F1C6}" destId="{F91CEE44-F1C9-4769-AB8C-9927BDD03FB3}" srcOrd="0" destOrd="0" presId="urn:microsoft.com/office/officeart/2005/8/layout/cycle1"/>
    <dgm:cxn modelId="{0B4D6857-65A9-4E91-83A9-AA8D288E0764}" srcId="{945BC575-1683-40E3-B59F-34A439A60BBF}" destId="{C17B76AF-38EF-4D7D-BFFA-74D0E11AC88C}" srcOrd="1" destOrd="0" parTransId="{46C4396A-5DC7-4348-B86F-6E0770D220B0}" sibTransId="{CFE02997-7647-4066-B5D6-409E354287E5}"/>
    <dgm:cxn modelId="{B4ADA6EA-DB2E-4EB6-8B2F-2EB2BFD9FFCE}" type="presOf" srcId="{D3A4C66E-700A-4EFF-9FE7-621E3FB412AC}" destId="{BDEBEA2E-99A8-49D7-B1A1-55416708923E}" srcOrd="0" destOrd="0" presId="urn:microsoft.com/office/officeart/2005/8/layout/cycle1"/>
    <dgm:cxn modelId="{5E829D83-C4BD-4D8E-8FD3-57B57DA63E52}" srcId="{945BC575-1683-40E3-B59F-34A439A60BBF}" destId="{E25E5434-B60F-464E-AC6A-E24F5B542B56}" srcOrd="2" destOrd="0" parTransId="{122D71D5-FA84-474A-86F7-C375EE0FADDE}" sibTransId="{02A4E406-300D-4271-AC73-C3059DCE8E28}"/>
    <dgm:cxn modelId="{8F3F25D7-1B97-4489-9C7C-638C33692D72}" type="presOf" srcId="{CFE02997-7647-4066-B5D6-409E354287E5}" destId="{25A2894D-8467-41B8-AFB2-36424C72AF15}" srcOrd="0" destOrd="0" presId="urn:microsoft.com/office/officeart/2005/8/layout/cycle1"/>
    <dgm:cxn modelId="{65F77FB8-28B7-49B3-8315-E197895E7F93}" srcId="{945BC575-1683-40E3-B59F-34A439A60BBF}" destId="{515EF6A9-B396-4E85-9B1A-2DDB53A2F1C6}" srcOrd="0" destOrd="0" parTransId="{46BB3D0E-4CC4-40AD-A00C-67CE0F54EA88}" sibTransId="{D3A4C66E-700A-4EFF-9FE7-621E3FB412AC}"/>
    <dgm:cxn modelId="{41195E4F-B15E-4F49-AAD6-F1A70AF92FD5}" type="presOf" srcId="{E25E5434-B60F-464E-AC6A-E24F5B542B56}" destId="{33F6D812-628E-4C51-9B7E-D6BD02CF0DD8}" srcOrd="0" destOrd="0" presId="urn:microsoft.com/office/officeart/2005/8/layout/cycle1"/>
    <dgm:cxn modelId="{1479AF12-6A2E-4174-A980-27D0C1B4D5E6}" type="presOf" srcId="{C17B76AF-38EF-4D7D-BFFA-74D0E11AC88C}" destId="{52615F45-44F3-4265-81D8-9BED419DA679}" srcOrd="0" destOrd="0" presId="urn:microsoft.com/office/officeart/2005/8/layout/cycle1"/>
    <dgm:cxn modelId="{85DF5DB3-A581-4AC6-8993-6F937839C6E6}" type="presOf" srcId="{945BC575-1683-40E3-B59F-34A439A60BBF}" destId="{BD91680D-6224-4494-87DC-95E9123C5709}" srcOrd="0" destOrd="0" presId="urn:microsoft.com/office/officeart/2005/8/layout/cycle1"/>
    <dgm:cxn modelId="{20CA1F95-3B07-4AEB-8EBF-3C907DA5FED0}" type="presOf" srcId="{02A4E406-300D-4271-AC73-C3059DCE8E28}" destId="{2A0C53FC-B16E-40B5-85D5-0D800FEC5DD2}" srcOrd="0" destOrd="0" presId="urn:microsoft.com/office/officeart/2005/8/layout/cycle1"/>
    <dgm:cxn modelId="{2E98364F-76B0-41A7-9157-BD3AF98581DC}" type="presParOf" srcId="{BD91680D-6224-4494-87DC-95E9123C5709}" destId="{7884F062-6FC4-48B6-B7C2-7D40A7384DAC}" srcOrd="0" destOrd="0" presId="urn:microsoft.com/office/officeart/2005/8/layout/cycle1"/>
    <dgm:cxn modelId="{F4093356-EBC5-4469-B397-2A3441C0F8BF}" type="presParOf" srcId="{BD91680D-6224-4494-87DC-95E9123C5709}" destId="{F91CEE44-F1C9-4769-AB8C-9927BDD03FB3}" srcOrd="1" destOrd="0" presId="urn:microsoft.com/office/officeart/2005/8/layout/cycle1"/>
    <dgm:cxn modelId="{00CB4FBE-A048-4055-BA44-61F38F8400B8}" type="presParOf" srcId="{BD91680D-6224-4494-87DC-95E9123C5709}" destId="{BDEBEA2E-99A8-49D7-B1A1-55416708923E}" srcOrd="2" destOrd="0" presId="urn:microsoft.com/office/officeart/2005/8/layout/cycle1"/>
    <dgm:cxn modelId="{FBE0DD6A-E7E7-4607-8A09-A0B7B9FCCE2A}" type="presParOf" srcId="{BD91680D-6224-4494-87DC-95E9123C5709}" destId="{F9AC2789-D2B0-4C6B-9012-DCE49D08C40A}" srcOrd="3" destOrd="0" presId="urn:microsoft.com/office/officeart/2005/8/layout/cycle1"/>
    <dgm:cxn modelId="{0DDC0774-011A-426B-8C5A-DBEDBBB5926A}" type="presParOf" srcId="{BD91680D-6224-4494-87DC-95E9123C5709}" destId="{52615F45-44F3-4265-81D8-9BED419DA679}" srcOrd="4" destOrd="0" presId="urn:microsoft.com/office/officeart/2005/8/layout/cycle1"/>
    <dgm:cxn modelId="{3DA2B5EB-2EC0-438D-830F-E5FCF1753AC4}" type="presParOf" srcId="{BD91680D-6224-4494-87DC-95E9123C5709}" destId="{25A2894D-8467-41B8-AFB2-36424C72AF15}" srcOrd="5" destOrd="0" presId="urn:microsoft.com/office/officeart/2005/8/layout/cycle1"/>
    <dgm:cxn modelId="{033A0FBE-9C8E-4AEF-963C-81890D174368}" type="presParOf" srcId="{BD91680D-6224-4494-87DC-95E9123C5709}" destId="{1C30CF35-D610-4EBB-AFED-E8921CBE0EFD}" srcOrd="6" destOrd="0" presId="urn:microsoft.com/office/officeart/2005/8/layout/cycle1"/>
    <dgm:cxn modelId="{66E3655B-2881-4E17-B17C-6F30B388CFAE}" type="presParOf" srcId="{BD91680D-6224-4494-87DC-95E9123C5709}" destId="{33F6D812-628E-4C51-9B7E-D6BD02CF0DD8}" srcOrd="7" destOrd="0" presId="urn:microsoft.com/office/officeart/2005/8/layout/cycle1"/>
    <dgm:cxn modelId="{A2E91D57-17E5-49C3-A311-74692A6FDD76}" type="presParOf" srcId="{BD91680D-6224-4494-87DC-95E9123C5709}" destId="{2A0C53FC-B16E-40B5-85D5-0D800FEC5DD2}" srcOrd="8"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9BC3-F599-4EFA-B244-D3BFAA585146}">
      <dsp:nvSpPr>
        <dsp:cNvPr id="0" name=""/>
        <dsp:cNvSpPr/>
      </dsp:nvSpPr>
      <dsp:spPr>
        <a:xfrm>
          <a:off x="0" y="365918"/>
          <a:ext cx="2571749" cy="15430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AU" sz="6500" kern="1200"/>
        </a:p>
      </dsp:txBody>
      <dsp:txXfrm>
        <a:off x="0" y="365918"/>
        <a:ext cx="2571749" cy="1543050"/>
      </dsp:txXfrm>
    </dsp:sp>
    <dsp:sp modelId="{37C7D5C1-5C97-495F-88ED-45F9AA18E535}">
      <dsp:nvSpPr>
        <dsp:cNvPr id="0" name=""/>
        <dsp:cNvSpPr/>
      </dsp:nvSpPr>
      <dsp:spPr>
        <a:xfrm>
          <a:off x="2828925" y="365918"/>
          <a:ext cx="2571749" cy="15430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AU" sz="6500" kern="1200"/>
        </a:p>
      </dsp:txBody>
      <dsp:txXfrm>
        <a:off x="2828925" y="365918"/>
        <a:ext cx="2571749" cy="1543050"/>
      </dsp:txXfrm>
    </dsp:sp>
    <dsp:sp modelId="{7B1948CF-DCAB-4774-A1F5-73DDBEA0C527}">
      <dsp:nvSpPr>
        <dsp:cNvPr id="0" name=""/>
        <dsp:cNvSpPr/>
      </dsp:nvSpPr>
      <dsp:spPr>
        <a:xfrm>
          <a:off x="5657849" y="365918"/>
          <a:ext cx="2571749" cy="15430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AU" sz="6500" kern="1200"/>
        </a:p>
      </dsp:txBody>
      <dsp:txXfrm>
        <a:off x="5657849" y="365918"/>
        <a:ext cx="2571749" cy="1543050"/>
      </dsp:txXfrm>
    </dsp:sp>
    <dsp:sp modelId="{9DFB45CF-E7FB-4341-AACE-8EB784C0F3D5}">
      <dsp:nvSpPr>
        <dsp:cNvPr id="0" name=""/>
        <dsp:cNvSpPr/>
      </dsp:nvSpPr>
      <dsp:spPr>
        <a:xfrm>
          <a:off x="1414462" y="2166143"/>
          <a:ext cx="2571749" cy="15430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AU" sz="6500" kern="1200"/>
        </a:p>
      </dsp:txBody>
      <dsp:txXfrm>
        <a:off x="1414462" y="2166143"/>
        <a:ext cx="2571749" cy="1543050"/>
      </dsp:txXfrm>
    </dsp:sp>
    <dsp:sp modelId="{910CFE7B-0F9D-422A-A8D2-379CCED10309}">
      <dsp:nvSpPr>
        <dsp:cNvPr id="0" name=""/>
        <dsp:cNvSpPr/>
      </dsp:nvSpPr>
      <dsp:spPr>
        <a:xfrm>
          <a:off x="4243387" y="2166143"/>
          <a:ext cx="2571749" cy="15430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AU" sz="6500" kern="1200"/>
        </a:p>
      </dsp:txBody>
      <dsp:txXfrm>
        <a:off x="4243387" y="2166143"/>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CEE44-F1C9-4769-AB8C-9927BDD03FB3}">
      <dsp:nvSpPr>
        <dsp:cNvPr id="0" name=""/>
        <dsp:cNvSpPr/>
      </dsp:nvSpPr>
      <dsp:spPr>
        <a:xfrm>
          <a:off x="4299900" y="320192"/>
          <a:ext cx="1627082" cy="162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chemeClr val="tx1"/>
              </a:solidFill>
              <a:effectLst/>
              <a:latin typeface="Baskerville Old Face" pitchFamily="18" charset="0"/>
            </a:rPr>
            <a:t>Psychosocial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chemeClr val="tx1"/>
              </a:solidFill>
              <a:effectLst/>
              <a:latin typeface="Baskerville Old Face" pitchFamily="18" charset="0"/>
            </a:rPr>
            <a:t>Stream</a:t>
          </a:r>
          <a:endParaRPr kumimoji="0" lang="en-US" sz="2400" b="0" i="0" u="none" strike="noStrike" kern="1200" cap="none" normalizeH="0" baseline="0" dirty="0" smtClean="0">
            <a:ln>
              <a:noFill/>
            </a:ln>
            <a:solidFill>
              <a:schemeClr val="tx1"/>
            </a:solidFill>
            <a:effectLst/>
            <a:latin typeface="Baskerville Old Face" pitchFamily="18" charset="0"/>
          </a:endParaRPr>
        </a:p>
      </dsp:txBody>
      <dsp:txXfrm>
        <a:off x="4299900" y="320192"/>
        <a:ext cx="1627082" cy="1627082"/>
      </dsp:txXfrm>
    </dsp:sp>
    <dsp:sp modelId="{BDEBEA2E-99A8-49D7-B1A1-55416708923E}">
      <dsp:nvSpPr>
        <dsp:cNvPr id="0" name=""/>
        <dsp:cNvSpPr/>
      </dsp:nvSpPr>
      <dsp:spPr>
        <a:xfrm>
          <a:off x="1783514" y="144030"/>
          <a:ext cx="3849757" cy="3849757"/>
        </a:xfrm>
        <a:prstGeom prst="circularArrow">
          <a:avLst>
            <a:gd name="adj1" fmla="val 8242"/>
            <a:gd name="adj2" fmla="val 575531"/>
            <a:gd name="adj3" fmla="val 2966535"/>
            <a:gd name="adj4" fmla="val 49927"/>
            <a:gd name="adj5" fmla="val 961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15F45-44F3-4265-81D8-9BED419DA679}">
      <dsp:nvSpPr>
        <dsp:cNvPr id="0" name=""/>
        <dsp:cNvSpPr/>
      </dsp:nvSpPr>
      <dsp:spPr>
        <a:xfrm>
          <a:off x="2930577" y="2691929"/>
          <a:ext cx="1627082" cy="162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chemeClr val="tx1"/>
              </a:solidFill>
              <a:effectLst/>
              <a:latin typeface="Baskerville Old Face" pitchFamily="18" charset="0"/>
            </a:rPr>
            <a:t>Medical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chemeClr val="tx1"/>
              </a:solidFill>
              <a:effectLst/>
              <a:latin typeface="Baskerville Old Face" pitchFamily="18" charset="0"/>
            </a:rPr>
            <a:t>Stream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kern="1200" cap="none" normalizeH="0" baseline="0" dirty="0" smtClean="0">
            <a:ln>
              <a:noFill/>
            </a:ln>
            <a:solidFill>
              <a:schemeClr val="tx1"/>
            </a:solidFill>
            <a:effectLst/>
            <a:latin typeface="Baskerville Old Face" pitchFamily="18" charset="0"/>
          </a:endParaRPr>
        </a:p>
      </dsp:txBody>
      <dsp:txXfrm>
        <a:off x="2930577" y="2691929"/>
        <a:ext cx="1627082" cy="1627082"/>
      </dsp:txXfrm>
    </dsp:sp>
    <dsp:sp modelId="{25A2894D-8467-41B8-AFB2-36424C72AF15}">
      <dsp:nvSpPr>
        <dsp:cNvPr id="0" name=""/>
        <dsp:cNvSpPr/>
      </dsp:nvSpPr>
      <dsp:spPr>
        <a:xfrm>
          <a:off x="1819240" y="-565"/>
          <a:ext cx="3849757" cy="3849757"/>
        </a:xfrm>
        <a:prstGeom prst="circularArrow">
          <a:avLst>
            <a:gd name="adj1" fmla="val 8242"/>
            <a:gd name="adj2" fmla="val 575531"/>
            <a:gd name="adj3" fmla="val 10174541"/>
            <a:gd name="adj4" fmla="val 7257933"/>
            <a:gd name="adj5" fmla="val 961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6D812-628E-4C51-9B7E-D6BD02CF0DD8}">
      <dsp:nvSpPr>
        <dsp:cNvPr id="0" name=""/>
        <dsp:cNvSpPr/>
      </dsp:nvSpPr>
      <dsp:spPr>
        <a:xfrm>
          <a:off x="1561254" y="320192"/>
          <a:ext cx="1627082" cy="162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Baskerville Old Face" pitchFamily="18" charset="0"/>
            </a:rPr>
            <a:t>Social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Baskerville Old Face" pitchFamily="18" charset="0"/>
            </a:rPr>
            <a:t>cultural support</a:t>
          </a:r>
        </a:p>
      </dsp:txBody>
      <dsp:txXfrm>
        <a:off x="1561254" y="320192"/>
        <a:ext cx="1627082" cy="1627082"/>
      </dsp:txXfrm>
    </dsp:sp>
    <dsp:sp modelId="{2A0C53FC-B16E-40B5-85D5-0D800FEC5DD2}">
      <dsp:nvSpPr>
        <dsp:cNvPr id="0" name=""/>
        <dsp:cNvSpPr/>
      </dsp:nvSpPr>
      <dsp:spPr>
        <a:xfrm>
          <a:off x="1819240" y="-565"/>
          <a:ext cx="3849757" cy="3849757"/>
        </a:xfrm>
        <a:prstGeom prst="circularArrow">
          <a:avLst>
            <a:gd name="adj1" fmla="val 8242"/>
            <a:gd name="adj2" fmla="val 575531"/>
            <a:gd name="adj3" fmla="val 16859224"/>
            <a:gd name="adj4" fmla="val 14965245"/>
            <a:gd name="adj5" fmla="val 961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324164B0-2D5F-4A8B-BA9F-F47B0BB5390F}" type="datetimeFigureOut">
              <a:rPr lang="en-AU" smtClean="0"/>
              <a:t>4/11/2015</a:t>
            </a:fld>
            <a:endParaRPr lang="en-AU"/>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EAD2FB4A-DDFE-4234-A0B3-5F0D40E98A70}" type="slidenum">
              <a:rPr lang="en-AU" smtClean="0"/>
              <a:t>‹#›</a:t>
            </a:fld>
            <a:endParaRPr lang="en-AU"/>
          </a:p>
        </p:txBody>
      </p:sp>
    </p:spTree>
    <p:extLst>
      <p:ext uri="{BB962C8B-B14F-4D97-AF65-F5344CB8AC3E}">
        <p14:creationId xmlns:p14="http://schemas.microsoft.com/office/powerpoint/2010/main" val="83746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744538"/>
            <a:ext cx="4964112" cy="3724275"/>
          </a:xfrm>
          <a:prstGeom prst="rect">
            <a:avLst/>
          </a:prstGeom>
        </p:spPr>
      </p:sp>
      <p:sp>
        <p:nvSpPr>
          <p:cNvPr id="3" name="Notes Placeholder 2"/>
          <p:cNvSpPr>
            <a:spLocks noGrp="1"/>
          </p:cNvSpPr>
          <p:nvPr>
            <p:ph type="body" idx="1"/>
          </p:nvPr>
        </p:nvSpPr>
        <p:spPr/>
        <p:txBody>
          <a:bodyPr/>
          <a:lstStyle/>
          <a:p>
            <a:r>
              <a:rPr lang="en-AU" sz="1400" dirty="0" smtClean="0"/>
              <a:t>I would like to begin</a:t>
            </a:r>
            <a:r>
              <a:rPr lang="en-AU" sz="1400" baseline="0" dirty="0" smtClean="0"/>
              <a:t> by acknowledging the </a:t>
            </a:r>
            <a:r>
              <a:rPr lang="en-AU" sz="1400" baseline="0" dirty="0" err="1" smtClean="0"/>
              <a:t>Arrernte</a:t>
            </a:r>
            <a:r>
              <a:rPr lang="en-AU" sz="1400" baseline="0" dirty="0" smtClean="0"/>
              <a:t> </a:t>
            </a:r>
            <a:r>
              <a:rPr lang="en-AU" sz="1400" dirty="0" smtClean="0"/>
              <a:t>people,  my elders past and present who are the traditional</a:t>
            </a:r>
            <a:r>
              <a:rPr lang="en-AU" sz="1400" baseline="0" dirty="0" smtClean="0"/>
              <a:t> owners of </a:t>
            </a:r>
            <a:r>
              <a:rPr lang="en-AU" sz="1400" dirty="0" err="1" smtClean="0"/>
              <a:t>Mparntwe</a:t>
            </a:r>
            <a:r>
              <a:rPr lang="en-AU" sz="1400" dirty="0" smtClean="0"/>
              <a:t> </a:t>
            </a:r>
            <a:r>
              <a:rPr lang="en-AU" sz="1400" baseline="0" dirty="0" smtClean="0"/>
              <a:t>land on which we are meeting today. I would also like to thank CAYLUS for inviting me to share with you  today the role that an Aboriginal community controlled comprehensive primary health care service is responding in the prevalence in ICE.  </a:t>
            </a:r>
            <a:endParaRPr lang="en-AU" sz="1400" dirty="0"/>
          </a:p>
        </p:txBody>
      </p:sp>
      <p:sp>
        <p:nvSpPr>
          <p:cNvPr id="4" name="Slide Number Placeholder 3"/>
          <p:cNvSpPr>
            <a:spLocks noGrp="1"/>
          </p:cNvSpPr>
          <p:nvPr>
            <p:ph type="sldNum" sz="quarter" idx="10"/>
          </p:nvPr>
        </p:nvSpPr>
        <p:spPr/>
        <p:txBody>
          <a:bodyPr/>
          <a:lstStyle/>
          <a:p>
            <a:fld id="{5FE088B3-AA62-4D92-A19C-1C7085C2EBB3}" type="slidenum">
              <a:rPr lang="en-AU" smtClean="0"/>
              <a:t>1</a:t>
            </a:fld>
            <a:endParaRPr lang="en-AU" dirty="0"/>
          </a:p>
        </p:txBody>
      </p:sp>
    </p:spTree>
    <p:extLst>
      <p:ext uri="{BB962C8B-B14F-4D97-AF65-F5344CB8AC3E}">
        <p14:creationId xmlns:p14="http://schemas.microsoft.com/office/powerpoint/2010/main" val="2912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43A666-7DC1-42F4-88DF-B56C0791950D}" type="slidenum">
              <a:rPr lang="en-AU">
                <a:solidFill>
                  <a:prstClr val="black"/>
                </a:solidFill>
              </a:rPr>
              <a:pPr eaLnBrk="1" hangingPunct="1"/>
              <a:t>10</a:t>
            </a:fld>
            <a:endParaRPr lang="en-AU">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dirty="0" smtClean="0">
                <a:latin typeface="Arial" charset="0"/>
              </a:rPr>
              <a:t>Congress adopts a three stream</a:t>
            </a:r>
            <a:r>
              <a:rPr lang="en-US" baseline="0" dirty="0" smtClean="0">
                <a:latin typeface="Arial" charset="0"/>
              </a:rPr>
              <a:t> of care approach. </a:t>
            </a:r>
          </a:p>
          <a:p>
            <a:pPr eaLnBrk="1" hangingPunct="1"/>
            <a:endParaRPr lang="en-US" baseline="0" dirty="0" smtClean="0">
              <a:latin typeface="Arial" charset="0"/>
            </a:endParaRPr>
          </a:p>
          <a:p>
            <a:pPr eaLnBrk="1" hangingPunct="1"/>
            <a:r>
              <a:rPr lang="en-US" baseline="0" dirty="0" smtClean="0">
                <a:latin typeface="Arial" charset="0"/>
              </a:rPr>
              <a:t> </a:t>
            </a:r>
            <a:r>
              <a:rPr lang="en-US" dirty="0" smtClean="0">
                <a:latin typeface="Arial" charset="0"/>
              </a:rPr>
              <a:t>Treatment services need to </a:t>
            </a:r>
            <a:r>
              <a:rPr lang="en-US" dirty="0" smtClean="0">
                <a:latin typeface="Arial" charset="0"/>
              </a:rPr>
              <a:t>provide </a:t>
            </a:r>
            <a:r>
              <a:rPr lang="en-US" dirty="0" smtClean="0">
                <a:latin typeface="Arial" charset="0"/>
              </a:rPr>
              <a:t>social and cultural support to be</a:t>
            </a:r>
            <a:r>
              <a:rPr lang="en-US" baseline="0" dirty="0" smtClean="0">
                <a:latin typeface="Arial" charset="0"/>
              </a:rPr>
              <a:t> able to help the client change the social context which is part of the reason that addiction occurs and is maintained. </a:t>
            </a:r>
          </a:p>
          <a:p>
            <a:pPr eaLnBrk="1" hangingPunct="1"/>
            <a:endParaRPr lang="en-US" baseline="0" dirty="0" smtClean="0">
              <a:latin typeface="Arial" charset="0"/>
            </a:endParaRPr>
          </a:p>
          <a:p>
            <a:pPr eaLnBrk="1" hangingPunct="1"/>
            <a:r>
              <a:rPr lang="en-US" baseline="0" dirty="0" smtClean="0">
                <a:latin typeface="Arial" charset="0"/>
              </a:rPr>
              <a:t>The medical stream uses medicines that specifically address the biological changes that occur in the brain and effect the balance of chemicals in the brain that affect the way the reward centre in the brain works. </a:t>
            </a:r>
          </a:p>
          <a:p>
            <a:pPr eaLnBrk="1" hangingPunct="1"/>
            <a:endParaRPr lang="en-US" baseline="0" dirty="0" smtClean="0">
              <a:latin typeface="Arial" charset="0"/>
            </a:endParaRPr>
          </a:p>
          <a:p>
            <a:pPr eaLnBrk="1" hangingPunct="1"/>
            <a:r>
              <a:rPr lang="en-US" baseline="0" dirty="0" smtClean="0">
                <a:latin typeface="Arial" charset="0"/>
              </a:rPr>
              <a:t>Finally, the psycho-social stream addresses the behavioral expression of addiction and changing </a:t>
            </a:r>
            <a:r>
              <a:rPr lang="en-US" baseline="0" dirty="0" err="1" smtClean="0">
                <a:latin typeface="Arial" charset="0"/>
              </a:rPr>
              <a:t>behaviours</a:t>
            </a:r>
            <a:r>
              <a:rPr lang="en-US" baseline="0" dirty="0" smtClean="0">
                <a:latin typeface="Arial" charset="0"/>
              </a:rPr>
              <a:t> can in and of itself help to reset the abnormal neural pathways that reinforce and perpetuate the addiction.</a:t>
            </a:r>
          </a:p>
          <a:p>
            <a:pPr eaLnBrk="1" hangingPunct="1"/>
            <a:endParaRPr lang="en-US" baseline="0"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Congress partner and compliment a number</a:t>
            </a:r>
            <a:r>
              <a:rPr lang="en-AU" baseline="0" dirty="0" smtClean="0"/>
              <a:t> of AOD services in Alice Springs.</a:t>
            </a:r>
          </a:p>
          <a:p>
            <a:endParaRPr lang="en-AU" baseline="0" dirty="0" smtClean="0"/>
          </a:p>
          <a:p>
            <a:r>
              <a:rPr lang="en-AU" baseline="0" dirty="0" smtClean="0"/>
              <a:t>Of particular note is </a:t>
            </a:r>
            <a:r>
              <a:rPr lang="en-AU" dirty="0" smtClean="0"/>
              <a:t>Congress partnership with the Drug and Alcohol Service Association of Alice Springs </a:t>
            </a:r>
            <a:r>
              <a:rPr lang="en-AU" dirty="0" smtClean="0"/>
              <a:t> (DASA)  </a:t>
            </a:r>
            <a:r>
              <a:rPr lang="en-AU" dirty="0" smtClean="0"/>
              <a:t>to ensure good access to </a:t>
            </a:r>
            <a:r>
              <a:rPr lang="en-AU" dirty="0" smtClean="0"/>
              <a:t>the three </a:t>
            </a:r>
            <a:r>
              <a:rPr lang="en-AU" dirty="0" smtClean="0"/>
              <a:t>streams</a:t>
            </a:r>
            <a:r>
              <a:rPr lang="en-AU" baseline="0" dirty="0" smtClean="0"/>
              <a:t> of care within a residential treatment facility for all drugs. For any person who is dependant on a particular drug a period of total abstinence in a residential facility is often but not always a great way to commence treatment</a:t>
            </a:r>
            <a:r>
              <a:rPr lang="en-AU" baseline="0" dirty="0" smtClean="0"/>
              <a:t>.</a:t>
            </a:r>
          </a:p>
          <a:p>
            <a:endParaRPr lang="en-AU" baseline="0" dirty="0" smtClean="0"/>
          </a:p>
          <a:p>
            <a:r>
              <a:rPr lang="en-AU" baseline="0" dirty="0" smtClean="0"/>
              <a:t> </a:t>
            </a:r>
            <a:r>
              <a:rPr lang="en-AU" baseline="0" dirty="0" smtClean="0"/>
              <a:t>In partnership with DASA, Congress has been able to successfully rehabilitate Aboriginal people with alcohol ICE and other drug dependencies.  We provide the initial medical assessment, mental health care plan including a sickness certificate and any required medications as well as structured psycho-therapy thru visiting psychologist funded through Medicare.  DASA provide the supported accommodation and onsite counselling and social and cultural support.  On discharge clients can </a:t>
            </a:r>
            <a:r>
              <a:rPr lang="en-AU" baseline="0" dirty="0" smtClean="0"/>
              <a:t>maintain their continuity of care with </a:t>
            </a:r>
            <a:r>
              <a:rPr lang="en-AU" baseline="0" dirty="0" smtClean="0"/>
              <a:t>a known GP and a known psychologist along with other supports from DASA.  This is a really effective treatment model and we encourage anyone with a problem with ICE or other drugs to seek treatment which is proving to be very effective. </a:t>
            </a:r>
          </a:p>
          <a:p>
            <a:endParaRPr lang="en-AU" baseline="0" dirty="0" smtClean="0"/>
          </a:p>
          <a:p>
            <a:r>
              <a:rPr lang="en-AU" baseline="0" dirty="0" smtClean="0"/>
              <a:t> </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EAD2FB4A-DDFE-4234-A0B3-5F0D40E98A70}" type="slidenum">
              <a:rPr lang="en-AU" smtClean="0"/>
              <a:t>11</a:t>
            </a:fld>
            <a:endParaRPr lang="en-AU"/>
          </a:p>
        </p:txBody>
      </p:sp>
    </p:spTree>
    <p:extLst>
      <p:ext uri="{BB962C8B-B14F-4D97-AF65-F5344CB8AC3E}">
        <p14:creationId xmlns:p14="http://schemas.microsoft.com/office/powerpoint/2010/main" val="149462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is a lot of concern in our community on the prevalenc</a:t>
            </a:r>
            <a:r>
              <a:rPr lang="en-AU" baseline="0" dirty="0" smtClean="0"/>
              <a:t>e of ICE.  There isn’t too many Aboriginal people in our community that hasn’t been effected by a family member or friend that has been on ICE.  I have also been one of those, with my own son who also experienced an addiction with ICE.</a:t>
            </a:r>
          </a:p>
          <a:p>
            <a:endParaRPr lang="en-AU" baseline="0" dirty="0" smtClean="0"/>
          </a:p>
          <a:p>
            <a:r>
              <a:rPr lang="en-AU" baseline="0" dirty="0" smtClean="0"/>
              <a:t>As a Aboriginal community controlled organisation, Congress responded to the needs of our community and commenced an ICE support group.  We were guided by our sister organisation in Darwin </a:t>
            </a:r>
            <a:r>
              <a:rPr lang="en-AU" baseline="0" dirty="0" err="1" smtClean="0"/>
              <a:t>Danila</a:t>
            </a:r>
            <a:r>
              <a:rPr lang="en-AU" baseline="0" dirty="0" smtClean="0"/>
              <a:t> </a:t>
            </a:r>
            <a:r>
              <a:rPr lang="en-AU" baseline="0" dirty="0" err="1" smtClean="0"/>
              <a:t>Dilba</a:t>
            </a:r>
            <a:r>
              <a:rPr lang="en-AU" baseline="0" dirty="0" smtClean="0"/>
              <a:t> who had been running their own community support group.  </a:t>
            </a:r>
          </a:p>
          <a:p>
            <a:endParaRPr lang="en-AU" baseline="0" dirty="0" smtClean="0"/>
          </a:p>
          <a:p>
            <a:r>
              <a:rPr lang="en-AU" baseline="0" dirty="0" smtClean="0"/>
              <a:t>Congress also invested in our AOD workers engaging the services of </a:t>
            </a:r>
            <a:r>
              <a:rPr lang="en-AU" dirty="0" err="1" smtClean="0">
                <a:effectLst/>
              </a:rPr>
              <a:t>Caraniche</a:t>
            </a:r>
            <a:r>
              <a:rPr lang="en-AU" dirty="0" smtClean="0">
                <a:effectLst/>
              </a:rPr>
              <a:t> a Victorian-based </a:t>
            </a:r>
            <a:r>
              <a:rPr lang="en-AU" baseline="0" dirty="0" smtClean="0">
                <a:effectLst/>
              </a:rPr>
              <a:t>leader in ICE treatment services </a:t>
            </a:r>
            <a:r>
              <a:rPr lang="en-AU" baseline="0" dirty="0" smtClean="0">
                <a:effectLst/>
              </a:rPr>
              <a:t>to </a:t>
            </a:r>
            <a:r>
              <a:rPr lang="en-AU" baseline="0" dirty="0" smtClean="0">
                <a:effectLst/>
              </a:rPr>
              <a:t>better inform and </a:t>
            </a:r>
            <a:r>
              <a:rPr lang="en-AU" baseline="0" dirty="0" err="1" smtClean="0">
                <a:effectLst/>
              </a:rPr>
              <a:t>upskill</a:t>
            </a:r>
            <a:r>
              <a:rPr lang="en-AU" baseline="0" dirty="0" smtClean="0">
                <a:effectLst/>
              </a:rPr>
              <a:t> our workforce in ICE treatments. </a:t>
            </a:r>
          </a:p>
          <a:p>
            <a:endParaRPr lang="en-AU" baseline="0" dirty="0" smtClean="0">
              <a:effectLst/>
            </a:endParaRPr>
          </a:p>
          <a:p>
            <a:r>
              <a:rPr lang="en-AU" baseline="0" dirty="0" smtClean="0">
                <a:effectLst/>
              </a:rPr>
              <a:t>Our first Community </a:t>
            </a:r>
            <a:r>
              <a:rPr lang="en-AU" baseline="0" dirty="0" smtClean="0">
                <a:effectLst/>
              </a:rPr>
              <a:t>gathering was </a:t>
            </a:r>
            <a:r>
              <a:rPr lang="en-AU" baseline="0" dirty="0" smtClean="0">
                <a:effectLst/>
              </a:rPr>
              <a:t>held on 12 May and </a:t>
            </a:r>
            <a:r>
              <a:rPr lang="en-AU" baseline="0" dirty="0" smtClean="0">
                <a:effectLst/>
              </a:rPr>
              <a:t>attracted over </a:t>
            </a:r>
            <a:r>
              <a:rPr lang="en-AU" baseline="0" dirty="0" smtClean="0">
                <a:effectLst/>
              </a:rPr>
              <a:t>fifty people; a mix of providers and community members.  The first meeting was co-chaired by the Chair of the </a:t>
            </a:r>
            <a:r>
              <a:rPr lang="en-AU" baseline="0" dirty="0" err="1" smtClean="0">
                <a:effectLst/>
              </a:rPr>
              <a:t>Danila</a:t>
            </a:r>
            <a:r>
              <a:rPr lang="en-AU" baseline="0" dirty="0" smtClean="0">
                <a:effectLst/>
              </a:rPr>
              <a:t> </a:t>
            </a:r>
            <a:r>
              <a:rPr lang="en-AU" baseline="0" dirty="0" err="1" smtClean="0">
                <a:effectLst/>
              </a:rPr>
              <a:t>Dilba</a:t>
            </a:r>
            <a:r>
              <a:rPr lang="en-AU" baseline="0" dirty="0" smtClean="0">
                <a:effectLst/>
              </a:rPr>
              <a:t> community group and one of our own AOD workers, Aunty Dorrie Wesley.   Meetings are now closed to community </a:t>
            </a:r>
            <a:r>
              <a:rPr lang="en-AU" baseline="0" dirty="0" smtClean="0">
                <a:effectLst/>
              </a:rPr>
              <a:t>members.  </a:t>
            </a:r>
            <a:r>
              <a:rPr lang="en-AU" baseline="0" dirty="0" smtClean="0">
                <a:effectLst/>
              </a:rPr>
              <a:t>Attendance fluctuates.</a:t>
            </a:r>
          </a:p>
          <a:p>
            <a:endParaRPr lang="en-AU" baseline="0" dirty="0" smtClean="0">
              <a:effectLst/>
            </a:endParaRPr>
          </a:p>
          <a:p>
            <a:endParaRPr lang="en-AU" dirty="0"/>
          </a:p>
        </p:txBody>
      </p:sp>
      <p:sp>
        <p:nvSpPr>
          <p:cNvPr id="4" name="Slide Number Placeholder 3"/>
          <p:cNvSpPr>
            <a:spLocks noGrp="1"/>
          </p:cNvSpPr>
          <p:nvPr>
            <p:ph type="sldNum" sz="quarter" idx="10"/>
          </p:nvPr>
        </p:nvSpPr>
        <p:spPr/>
        <p:txBody>
          <a:bodyPr/>
          <a:lstStyle/>
          <a:p>
            <a:fld id="{EAD2FB4A-DDFE-4234-A0B3-5F0D40E98A70}" type="slidenum">
              <a:rPr lang="en-AU" smtClean="0"/>
              <a:t>12</a:t>
            </a:fld>
            <a:endParaRPr lang="en-AU"/>
          </a:p>
        </p:txBody>
      </p:sp>
    </p:spTree>
    <p:extLst>
      <p:ext uri="{BB962C8B-B14F-4D97-AF65-F5344CB8AC3E}">
        <p14:creationId xmlns:p14="http://schemas.microsoft.com/office/powerpoint/2010/main" val="304252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Support</a:t>
            </a:r>
            <a:r>
              <a:rPr lang="en-AU" baseline="0" dirty="0" smtClean="0"/>
              <a:t> groups continued to be held on the second Tuesday of each month with the next </a:t>
            </a:r>
            <a:r>
              <a:rPr lang="en-AU" baseline="0" dirty="0" smtClean="0"/>
              <a:t>meeting held </a:t>
            </a:r>
            <a:r>
              <a:rPr lang="en-AU" baseline="0" dirty="0" smtClean="0"/>
              <a:t>next Tuesday.  </a:t>
            </a:r>
            <a:r>
              <a:rPr lang="en-AU" baseline="0" dirty="0" smtClean="0"/>
              <a:t>Group meetings are </a:t>
            </a:r>
            <a:r>
              <a:rPr lang="en-AU" baseline="0" dirty="0" smtClean="0"/>
              <a:t>chaired by one of our Aboriginal AOD care coordination workers and a Therapist is always on hand.</a:t>
            </a:r>
          </a:p>
          <a:p>
            <a:r>
              <a:rPr lang="en-AU" baseline="0" dirty="0" smtClean="0"/>
              <a:t> </a:t>
            </a:r>
          </a:p>
          <a:p>
            <a:r>
              <a:rPr lang="en-AU" baseline="0" dirty="0" smtClean="0"/>
              <a:t>The Group </a:t>
            </a:r>
            <a:r>
              <a:rPr lang="en-AU" baseline="0" dirty="0" smtClean="0"/>
              <a:t>attracts a mix of Aboriginal and non Aboriginal community </a:t>
            </a:r>
            <a:r>
              <a:rPr lang="en-AU" baseline="0" dirty="0" smtClean="0"/>
              <a:t>members and provide a confidential and safe environment for community </a:t>
            </a:r>
            <a:r>
              <a:rPr lang="en-AU" baseline="0" dirty="0" smtClean="0"/>
              <a:t>members to share their experience, </a:t>
            </a:r>
            <a:r>
              <a:rPr lang="en-AU" baseline="0" dirty="0" smtClean="0"/>
              <a:t>to be informed on ICE, learn </a:t>
            </a:r>
            <a:r>
              <a:rPr lang="en-AU" dirty="0" smtClean="0">
                <a:effectLst/>
              </a:rPr>
              <a:t>coping strategies including brief interventions, </a:t>
            </a:r>
            <a:r>
              <a:rPr lang="en-AU" dirty="0" smtClean="0">
                <a:effectLst/>
              </a:rPr>
              <a:t>feel </a:t>
            </a:r>
            <a:r>
              <a:rPr lang="en-AU" dirty="0" smtClean="0">
                <a:effectLst/>
              </a:rPr>
              <a:t>more empowered and to know they are not alone.  Through the groups, members</a:t>
            </a:r>
            <a:r>
              <a:rPr lang="en-AU" baseline="0" dirty="0" smtClean="0">
                <a:effectLst/>
              </a:rPr>
              <a:t> are enabling a shared awareness of the drug ICE, the effects, access to services, coping strategies and peer support. </a:t>
            </a:r>
          </a:p>
          <a:p>
            <a:endParaRPr lang="en-AU" baseline="0" dirty="0" smtClean="0">
              <a:effectLst/>
            </a:endParaRPr>
          </a:p>
          <a:p>
            <a:r>
              <a:rPr lang="en-AU" baseline="0" dirty="0" smtClean="0">
                <a:effectLst/>
              </a:rPr>
              <a:t>The community guide the meeting and invite relevant stakeholders.  A recent meeting invited the Police and ADSCA. </a:t>
            </a:r>
          </a:p>
          <a:p>
            <a:endParaRPr lang="en-AU" baseline="0" dirty="0" smtClean="0">
              <a:effectLst/>
            </a:endParaRPr>
          </a:p>
          <a:p>
            <a:pPr lvl="0"/>
            <a:r>
              <a:rPr lang="en-AU" baseline="0" dirty="0" smtClean="0">
                <a:effectLst/>
              </a:rPr>
              <a:t>The group </a:t>
            </a:r>
            <a:r>
              <a:rPr lang="en-AU" sz="1200" kern="1200" dirty="0" smtClean="0">
                <a:solidFill>
                  <a:schemeClr val="tx1"/>
                </a:solidFill>
                <a:effectLst/>
                <a:latin typeface="+mn-lt"/>
                <a:ea typeface="+mn-ea"/>
                <a:cs typeface="+mn-cs"/>
              </a:rPr>
              <a:t>spoke to the police on the need for anonymous reporting of dealers to the police</a:t>
            </a:r>
            <a:r>
              <a:rPr lang="en-AU" sz="1200" kern="1200" baseline="0" dirty="0" smtClean="0">
                <a:solidFill>
                  <a:schemeClr val="tx1"/>
                </a:solidFill>
                <a:effectLst/>
                <a:latin typeface="+mn-lt"/>
                <a:ea typeface="+mn-ea"/>
                <a:cs typeface="+mn-cs"/>
              </a:rPr>
              <a:t> and with ADSCA on </a:t>
            </a:r>
            <a:r>
              <a:rPr lang="en-AU" sz="1200" kern="1200" dirty="0" smtClean="0">
                <a:solidFill>
                  <a:schemeClr val="tx1"/>
                </a:solidFill>
                <a:effectLst/>
                <a:latin typeface="+mn-lt"/>
                <a:ea typeface="+mn-ea"/>
                <a:cs typeface="+mn-cs"/>
              </a:rPr>
              <a:t>assistance to families during a “crisis” incident of a user</a:t>
            </a:r>
            <a:r>
              <a:rPr lang="en-AU"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What we are finding is that many users are from supportive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families. </a:t>
            </a:r>
          </a:p>
          <a:p>
            <a:pPr lvl="0"/>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baseline="0" dirty="0" smtClean="0">
              <a:effectLst/>
            </a:endParaRPr>
          </a:p>
          <a:p>
            <a:endParaRPr lang="en-AU" dirty="0"/>
          </a:p>
        </p:txBody>
      </p:sp>
      <p:sp>
        <p:nvSpPr>
          <p:cNvPr id="4" name="Slide Number Placeholder 3"/>
          <p:cNvSpPr>
            <a:spLocks noGrp="1"/>
          </p:cNvSpPr>
          <p:nvPr>
            <p:ph type="sldNum" sz="quarter" idx="10"/>
          </p:nvPr>
        </p:nvSpPr>
        <p:spPr/>
        <p:txBody>
          <a:bodyPr/>
          <a:lstStyle/>
          <a:p>
            <a:fld id="{EAD2FB4A-DDFE-4234-A0B3-5F0D40E98A70}" type="slidenum">
              <a:rPr lang="en-AU" smtClean="0"/>
              <a:t>13</a:t>
            </a:fld>
            <a:endParaRPr lang="en-AU"/>
          </a:p>
        </p:txBody>
      </p:sp>
    </p:spTree>
    <p:extLst>
      <p:ext uri="{BB962C8B-B14F-4D97-AF65-F5344CB8AC3E}">
        <p14:creationId xmlns:p14="http://schemas.microsoft.com/office/powerpoint/2010/main" val="121444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a:t>
            </a:r>
            <a:r>
              <a:rPr lang="en-AU" baseline="0" dirty="0" smtClean="0"/>
              <a:t>e is widespread concern in our community that there is an ICE epidemic in Alice Springs.  </a:t>
            </a:r>
          </a:p>
          <a:p>
            <a:endParaRPr lang="en-AU" baseline="0" dirty="0" smtClean="0"/>
          </a:p>
          <a:p>
            <a:r>
              <a:rPr lang="en-AU" baseline="0" dirty="0" smtClean="0"/>
              <a:t>Members from our remote health boards have also raised concern on ICE having a presence in the community.  Despite these reports from our remote sites, there is no evidence from Police or Community Night Patrols and no clients have yet presented to remote clinics with these effects.</a:t>
            </a:r>
          </a:p>
          <a:p>
            <a:endParaRPr lang="en-AU" baseline="0" dirty="0" smtClean="0"/>
          </a:p>
          <a:p>
            <a:r>
              <a:rPr lang="en-AU" baseline="0" dirty="0" smtClean="0"/>
              <a:t>While Congress offers are a number of entry points for Aboriginal people </a:t>
            </a:r>
            <a:r>
              <a:rPr lang="en-AU" baseline="0" dirty="0" smtClean="0"/>
              <a:t>to </a:t>
            </a:r>
            <a:r>
              <a:rPr lang="en-AU" baseline="0" dirty="0" smtClean="0"/>
              <a:t>seek medical interventions, we have seen less than 10 clients </a:t>
            </a:r>
            <a:r>
              <a:rPr lang="en-AU" baseline="0" dirty="0" smtClean="0"/>
              <a:t>self present </a:t>
            </a:r>
            <a:r>
              <a:rPr lang="en-AU" baseline="0" dirty="0" smtClean="0"/>
              <a:t>with ICE effects.  For clients that do present, referrals are made to our Social and Emotional Wellbeing treatment services.</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We know people </a:t>
            </a:r>
            <a:r>
              <a:rPr lang="en-AU" baseline="0" dirty="0" smtClean="0"/>
              <a:t>who have an addiction are in denial and are less likely to connect to </a:t>
            </a:r>
            <a:r>
              <a:rPr lang="en-AU" baseline="0" dirty="0" smtClean="0"/>
              <a:t>services, users may also be shame. As </a:t>
            </a:r>
            <a:r>
              <a:rPr lang="en-AU" baseline="0" dirty="0" smtClean="0"/>
              <a:t>informed by our Community ICE group, there are three nets for users to be captured; through the Courts, Police and the Hospital.  It is </a:t>
            </a:r>
            <a:r>
              <a:rPr lang="en-AU" baseline="0" dirty="0" smtClean="0"/>
              <a:t>through </a:t>
            </a:r>
            <a:r>
              <a:rPr lang="en-AU" baseline="0" dirty="0" smtClean="0"/>
              <a:t>this data and presentations to </a:t>
            </a:r>
            <a:r>
              <a:rPr lang="en-AU" baseline="0" dirty="0" smtClean="0"/>
              <a:t>services </a:t>
            </a:r>
            <a:r>
              <a:rPr lang="en-AU" baseline="0" dirty="0" smtClean="0"/>
              <a:t>that </a:t>
            </a:r>
            <a:r>
              <a:rPr lang="en-AU" baseline="0" dirty="0" smtClean="0"/>
              <a:t>will better </a:t>
            </a:r>
            <a:r>
              <a:rPr lang="en-AU" baseline="0" dirty="0" smtClean="0"/>
              <a:t>inform </a:t>
            </a:r>
            <a:r>
              <a:rPr lang="en-AU" baseline="0" dirty="0" smtClean="0"/>
              <a:t>the </a:t>
            </a:r>
            <a:r>
              <a:rPr lang="en-AU" baseline="0" dirty="0" smtClean="0"/>
              <a:t>true prevalence of this destructive drug.</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Congress will continue to work with the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EAD2FB4A-DDFE-4234-A0B3-5F0D40E98A70}" type="slidenum">
              <a:rPr lang="en-AU" smtClean="0"/>
              <a:t>14</a:t>
            </a:fld>
            <a:endParaRPr lang="en-AU"/>
          </a:p>
        </p:txBody>
      </p:sp>
    </p:spTree>
    <p:extLst>
      <p:ext uri="{BB962C8B-B14F-4D97-AF65-F5344CB8AC3E}">
        <p14:creationId xmlns:p14="http://schemas.microsoft.com/office/powerpoint/2010/main" val="241225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ICE has no respect for colour, it is benefiting consuming but crippling families.  As an </a:t>
            </a:r>
            <a:r>
              <a:rPr lang="en-AU" baseline="0" dirty="0" err="1" smtClean="0"/>
              <a:t>Arrernte</a:t>
            </a:r>
            <a:r>
              <a:rPr lang="en-AU" baseline="0" dirty="0" smtClean="0"/>
              <a:t> woman, I say ICE has no place in our community.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Thank you.</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EAD2FB4A-DDFE-4234-A0B3-5F0D40E98A70}" type="slidenum">
              <a:rPr lang="en-AU" smtClean="0"/>
              <a:t>15</a:t>
            </a:fld>
            <a:endParaRPr lang="en-AU"/>
          </a:p>
        </p:txBody>
      </p:sp>
    </p:spTree>
    <p:extLst>
      <p:ext uri="{BB962C8B-B14F-4D97-AF65-F5344CB8AC3E}">
        <p14:creationId xmlns:p14="http://schemas.microsoft.com/office/powerpoint/2010/main" val="292828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Central Australian Aboriginal Congress is an Aboriginal community controlled medical service. </a:t>
            </a:r>
            <a:endParaRPr lang="en-AU" baseline="0" dirty="0" smtClean="0"/>
          </a:p>
          <a:p>
            <a:endParaRPr lang="en-AU" baseline="0" dirty="0" smtClean="0"/>
          </a:p>
          <a:p>
            <a:r>
              <a:rPr lang="en-AU" dirty="0" smtClean="0"/>
              <a:t>In the 40 years since Congress was established, we have become the largest Aboriginal community controlled primary health care service in the Northern Territory.  Since 1973 Congress has continued to promote a broad approach to improving Aboriginal health and Closing the Gap on Aboriginal life expectancy.</a:t>
            </a:r>
          </a:p>
          <a:p>
            <a:endParaRPr lang="en-AU" dirty="0" smtClean="0"/>
          </a:p>
          <a:p>
            <a:r>
              <a:rPr lang="en-AU" dirty="0" smtClean="0"/>
              <a:t>As </a:t>
            </a:r>
            <a:r>
              <a:rPr lang="en-AU" dirty="0" smtClean="0"/>
              <a:t>the 1989 National Aboriginal Health Strategy stated: 'Health to Aboriginal peoples is a matter of determining all aspects of their life, including control over their physical environment, of dignity, of community self-esteem, and of justice. It is not merely a matter of the provision of doctors, hospitals, medicines or the absence of disease and incapacity.' (National Aboriginal Health Strategy Working Party, 1989)</a:t>
            </a:r>
          </a:p>
          <a:p>
            <a:endParaRPr lang="en-AU" dirty="0"/>
          </a:p>
        </p:txBody>
      </p:sp>
      <p:sp>
        <p:nvSpPr>
          <p:cNvPr id="4" name="Slide Number Placeholder 3"/>
          <p:cNvSpPr>
            <a:spLocks noGrp="1"/>
          </p:cNvSpPr>
          <p:nvPr>
            <p:ph type="sldNum" sz="quarter" idx="10"/>
          </p:nvPr>
        </p:nvSpPr>
        <p:spPr/>
        <p:txBody>
          <a:bodyPr/>
          <a:lstStyle/>
          <a:p>
            <a:fld id="{EAD2FB4A-DDFE-4234-A0B3-5F0D40E98A70}" type="slidenum">
              <a:rPr lang="en-AU" smtClean="0"/>
              <a:t>2</a:t>
            </a:fld>
            <a:endParaRPr lang="en-AU"/>
          </a:p>
        </p:txBody>
      </p:sp>
    </p:spTree>
    <p:extLst>
      <p:ext uri="{BB962C8B-B14F-4D97-AF65-F5344CB8AC3E}">
        <p14:creationId xmlns:p14="http://schemas.microsoft.com/office/powerpoint/2010/main" val="253044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Today, we are one of the most experienced organisations in the country in Aboriginal health, a national leader in comprehensive primary health care, and a strong political advocate for the health of our people.</a:t>
            </a:r>
          </a:p>
          <a:p>
            <a:endParaRPr lang="en-AU" dirty="0" smtClean="0"/>
          </a:p>
          <a:p>
            <a:r>
              <a:rPr lang="en-AU" dirty="0" smtClean="0"/>
              <a:t>Congress</a:t>
            </a:r>
            <a:r>
              <a:rPr lang="en-AU" baseline="0" dirty="0" smtClean="0"/>
              <a:t> has a skill based board  </a:t>
            </a:r>
            <a:r>
              <a:rPr lang="en-AU" sz="1200" kern="1200" dirty="0" smtClean="0">
                <a:solidFill>
                  <a:schemeClr val="tx1"/>
                </a:solidFill>
                <a:effectLst/>
                <a:latin typeface="+mn-lt"/>
                <a:ea typeface="+mn-ea"/>
                <a:cs typeface="+mn-cs"/>
              </a:rPr>
              <a:t>including </a:t>
            </a:r>
            <a:r>
              <a:rPr lang="en-AU" sz="1200" kern="1200" dirty="0" smtClean="0">
                <a:solidFill>
                  <a:schemeClr val="tx1"/>
                </a:solidFill>
                <a:effectLst/>
                <a:latin typeface="+mn-lt"/>
                <a:ea typeface="+mn-ea"/>
                <a:cs typeface="+mn-cs"/>
              </a:rPr>
              <a:t>six (6) member elected directors and three (3) independent non-member directors.  Independent non-member directors provide a strong balance to Congress governance and strategic positioning providing expert advice on finance, governance and administration and primary health care. </a:t>
            </a:r>
          </a:p>
          <a:p>
            <a:endParaRPr lang="en-AU" sz="1200" kern="1200" dirty="0" smtClean="0">
              <a:solidFill>
                <a:schemeClr val="tx1"/>
              </a:solidFill>
              <a:effectLst/>
              <a:latin typeface="+mn-lt"/>
              <a:ea typeface="+mn-ea"/>
              <a:cs typeface="+mn-cs"/>
            </a:endParaRPr>
          </a:p>
          <a:p>
            <a:r>
              <a:rPr lang="en-AU" dirty="0" smtClean="0"/>
              <a:t>Congress has four</a:t>
            </a:r>
            <a:r>
              <a:rPr lang="en-AU" baseline="0" dirty="0" smtClean="0"/>
              <a:t> divisions each reporting to our CEO Donna Ah </a:t>
            </a:r>
            <a:r>
              <a:rPr lang="en-AU" baseline="0" dirty="0" err="1" smtClean="0"/>
              <a:t>Chee</a:t>
            </a:r>
            <a:r>
              <a:rPr lang="en-AU" baseline="0" dirty="0" smtClean="0"/>
              <a:t>. Health Services, Public Health, Business Services and Human Resources. </a:t>
            </a:r>
          </a:p>
          <a:p>
            <a:endParaRPr lang="en-AU" baseline="0" dirty="0" smtClean="0"/>
          </a:p>
          <a:p>
            <a:r>
              <a:rPr lang="en-AU" dirty="0" smtClean="0"/>
              <a:t>Congress is one</a:t>
            </a:r>
            <a:r>
              <a:rPr lang="en-AU" baseline="0" dirty="0" smtClean="0"/>
              <a:t> of the largest employers in Central Australia employing over 300 people across our clinical, social support and administrative services.  Congress has a large multi disciplinary clinical team employing </a:t>
            </a:r>
            <a:r>
              <a:rPr lang="en-AU" baseline="0" dirty="0" smtClean="0"/>
              <a:t>19 GPs</a:t>
            </a:r>
            <a:r>
              <a:rPr lang="en-AU" baseline="0" dirty="0" smtClean="0"/>
              <a:t>, a teams of AHP, RN, Midwifes, Psychologists, Social Workers, Podiatrist, Dieticians, Nutritionist,  Pharmacist, Dentist, a team of Aboriginal Care Coordinators, Aboriginal Liaison Officers, Aboriginal Community Support Workers, Early Childhood Educators, Youth Workers and transport officers. Our service delivery is supported by a strong compliment of administrative support services. </a:t>
            </a:r>
            <a:endParaRPr lang="en-AU" dirty="0"/>
          </a:p>
        </p:txBody>
      </p:sp>
      <p:sp>
        <p:nvSpPr>
          <p:cNvPr id="4" name="Slide Number Placeholder 3"/>
          <p:cNvSpPr>
            <a:spLocks noGrp="1"/>
          </p:cNvSpPr>
          <p:nvPr>
            <p:ph type="sldNum" sz="quarter" idx="10"/>
          </p:nvPr>
        </p:nvSpPr>
        <p:spPr/>
        <p:txBody>
          <a:bodyPr/>
          <a:lstStyle/>
          <a:p>
            <a:fld id="{EAD2FB4A-DDFE-4234-A0B3-5F0D40E98A70}" type="slidenum">
              <a:rPr lang="en-AU" smtClean="0"/>
              <a:t>3</a:t>
            </a:fld>
            <a:endParaRPr lang="en-AU"/>
          </a:p>
        </p:txBody>
      </p:sp>
    </p:spTree>
    <p:extLst>
      <p:ext uri="{BB962C8B-B14F-4D97-AF65-F5344CB8AC3E}">
        <p14:creationId xmlns:p14="http://schemas.microsoft.com/office/powerpoint/2010/main" val="28547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Congress also delivers health services </a:t>
            </a:r>
            <a:r>
              <a:rPr lang="en-AU" dirty="0" smtClean="0"/>
              <a:t>in partnership</a:t>
            </a:r>
            <a:r>
              <a:rPr lang="en-AU" baseline="0" dirty="0" smtClean="0"/>
              <a:t> with five remote </a:t>
            </a:r>
            <a:r>
              <a:rPr lang="en-AU" baseline="0" dirty="0" smtClean="0"/>
              <a:t>communities </a:t>
            </a:r>
            <a:r>
              <a:rPr lang="en-AU" baseline="0" dirty="0" smtClean="0"/>
              <a:t>. Congress town and remote services has a combined unique client base of just under 12,000 clients. </a:t>
            </a:r>
            <a:endParaRPr lang="en-AU" dirty="0"/>
          </a:p>
        </p:txBody>
      </p:sp>
      <p:sp>
        <p:nvSpPr>
          <p:cNvPr id="4" name="Slide Number Placeholder 3"/>
          <p:cNvSpPr>
            <a:spLocks noGrp="1"/>
          </p:cNvSpPr>
          <p:nvPr>
            <p:ph type="sldNum" sz="quarter" idx="10"/>
          </p:nvPr>
        </p:nvSpPr>
        <p:spPr/>
        <p:txBody>
          <a:bodyPr/>
          <a:lstStyle/>
          <a:p>
            <a:fld id="{EAD2FB4A-DDFE-4234-A0B3-5F0D40E98A70}" type="slidenum">
              <a:rPr lang="en-AU" smtClean="0"/>
              <a:t>4</a:t>
            </a:fld>
            <a:endParaRPr lang="en-AU"/>
          </a:p>
        </p:txBody>
      </p:sp>
    </p:spTree>
    <p:extLst>
      <p:ext uri="{BB962C8B-B14F-4D97-AF65-F5344CB8AC3E}">
        <p14:creationId xmlns:p14="http://schemas.microsoft.com/office/powerpoint/2010/main" val="129618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graphs highlights</a:t>
            </a:r>
            <a:r>
              <a:rPr lang="en-AU" baseline="0" dirty="0" smtClean="0"/>
              <a:t> Congress episodes of care over time.  </a:t>
            </a:r>
          </a:p>
          <a:p>
            <a:endParaRPr lang="en-AU" baseline="0" dirty="0" smtClean="0"/>
          </a:p>
          <a:p>
            <a:r>
              <a:rPr lang="en-AU" baseline="0" dirty="0" smtClean="0"/>
              <a:t>Over this period, the remote clinic have maintained a relatively stable </a:t>
            </a:r>
            <a:r>
              <a:rPr lang="en-AU" baseline="0" dirty="0" smtClean="0"/>
              <a:t>trend </a:t>
            </a:r>
            <a:r>
              <a:rPr lang="en-AU" baseline="0" dirty="0" smtClean="0"/>
              <a:t>with few peaks and troughs, while the number of episodes of care provided by Congress town services have almost doubled.  This may be partly attributed to the growth of services in the Social Emotional Wellbeing Program. </a:t>
            </a:r>
            <a:endParaRPr lang="en-AU" dirty="0"/>
          </a:p>
        </p:txBody>
      </p:sp>
      <p:sp>
        <p:nvSpPr>
          <p:cNvPr id="4" name="Slide Number Placeholder 3"/>
          <p:cNvSpPr>
            <a:spLocks noGrp="1"/>
          </p:cNvSpPr>
          <p:nvPr>
            <p:ph type="sldNum" sz="quarter" idx="10"/>
          </p:nvPr>
        </p:nvSpPr>
        <p:spPr/>
        <p:txBody>
          <a:bodyPr/>
          <a:lstStyle/>
          <a:p>
            <a:fld id="{EAD2FB4A-DDFE-4234-A0B3-5F0D40E98A70}" type="slidenum">
              <a:rPr lang="en-AU" smtClean="0"/>
              <a:t>5</a:t>
            </a:fld>
            <a:endParaRPr lang="en-AU"/>
          </a:p>
        </p:txBody>
      </p:sp>
    </p:spTree>
    <p:extLst>
      <p:ext uri="{BB962C8B-B14F-4D97-AF65-F5344CB8AC3E}">
        <p14:creationId xmlns:p14="http://schemas.microsoft.com/office/powerpoint/2010/main" val="337691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11065D-BC3C-4816-A517-9DB9E4959AAA}" type="slidenum">
              <a:rPr lang="en-AU">
                <a:solidFill>
                  <a:prstClr val="black"/>
                </a:solidFill>
              </a:rPr>
              <a:pPr eaLnBrk="1" hangingPunct="1"/>
              <a:t>6</a:t>
            </a:fld>
            <a:endParaRPr lang="en-AU">
              <a:solidFill>
                <a:prstClr val="black"/>
              </a:solidFill>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p:cNvSpPr>
          <p:nvPr>
            <p:ph type="body" idx="1"/>
          </p:nvPr>
        </p:nvSpPr>
        <p:spPr>
          <a:noFill/>
        </p:spPr>
        <p:txBody>
          <a:bodyPr lIns="91431" tIns="45715" rIns="91431" bIns="45715"/>
          <a:lstStyle/>
          <a:p>
            <a:pPr eaLnBrk="1" hangingPunct="1"/>
            <a:r>
              <a:rPr lang="en-US" dirty="0" smtClean="0">
                <a:latin typeface="Arial" charset="0"/>
              </a:rPr>
              <a:t>Under</a:t>
            </a:r>
            <a:r>
              <a:rPr lang="en-US" baseline="0" dirty="0" smtClean="0">
                <a:latin typeface="Arial" charset="0"/>
              </a:rPr>
              <a:t> the Health Services Division, the Social and Emotional Wellbeing section </a:t>
            </a:r>
            <a:r>
              <a:rPr lang="en-US" dirty="0" smtClean="0">
                <a:latin typeface="Arial" charset="0"/>
              </a:rPr>
              <a:t>has been delivering</a:t>
            </a:r>
            <a:r>
              <a:rPr lang="en-US" baseline="0" dirty="0" smtClean="0">
                <a:latin typeface="Arial" charset="0"/>
              </a:rPr>
              <a:t> an Alcohol and Other drug treatment program for over six years. We </a:t>
            </a:r>
            <a:r>
              <a:rPr lang="en-AU" dirty="0" smtClean="0"/>
              <a:t>work in a holistic and culturally appropriate way</a:t>
            </a:r>
            <a:r>
              <a:rPr lang="en-AU" baseline="0" dirty="0" smtClean="0"/>
              <a:t> and </a:t>
            </a:r>
            <a:r>
              <a:rPr lang="en-AU" dirty="0" smtClean="0"/>
              <a:t>aim to facilitate improved wellbeing for Aboriginal people experiencing the effects of harmful alcohol and</a:t>
            </a:r>
            <a:r>
              <a:rPr lang="en-AU" baseline="0" dirty="0" smtClean="0"/>
              <a:t> drug </a:t>
            </a:r>
            <a:r>
              <a:rPr lang="en-AU" dirty="0" smtClean="0"/>
              <a:t>use.</a:t>
            </a:r>
          </a:p>
          <a:p>
            <a:pPr eaLnBrk="1" hangingPunct="1"/>
            <a:endParaRPr lang="en-US" baseline="0" dirty="0" smtClean="0">
              <a:latin typeface="Arial" charset="0"/>
            </a:endParaRPr>
          </a:p>
          <a:p>
            <a:pPr eaLnBrk="1" hangingPunct="1"/>
            <a:r>
              <a:rPr lang="en-US" baseline="0" dirty="0" smtClean="0">
                <a:latin typeface="Arial" charset="0"/>
              </a:rPr>
              <a:t>Evaluation and evidence based research continues to inform our practices. </a:t>
            </a:r>
          </a:p>
          <a:p>
            <a:pPr eaLnBrk="1" hangingPunct="1"/>
            <a:endParaRPr lang="en-US" baseline="0" dirty="0" smtClean="0">
              <a:latin typeface="Arial" charset="0"/>
            </a:endParaRPr>
          </a:p>
          <a:p>
            <a:pPr eaLnBrk="1" hangingPunct="1"/>
            <a:r>
              <a:rPr lang="en-US" baseline="0" dirty="0" smtClean="0">
                <a:latin typeface="Arial" charset="0"/>
              </a:rPr>
              <a:t>Congress currently employs five local Aboriginal AOD Care Coordination workers in Alice Springs and local AOD workers in </a:t>
            </a:r>
            <a:r>
              <a:rPr lang="en-US" baseline="0" dirty="0" err="1" smtClean="0">
                <a:latin typeface="Arial" charset="0"/>
              </a:rPr>
              <a:t>Ntaria</a:t>
            </a:r>
            <a:r>
              <a:rPr lang="en-US" baseline="0" dirty="0" smtClean="0">
                <a:latin typeface="Arial" charset="0"/>
              </a:rPr>
              <a:t>, Santa Teresa and Mutitjulu.</a:t>
            </a:r>
          </a:p>
          <a:p>
            <a:pPr eaLnBrk="1" hangingPunct="1"/>
            <a:endParaRPr lang="en-US" dirty="0" smtClean="0">
              <a:latin typeface="Arial" charset="0"/>
            </a:endParaRPr>
          </a:p>
          <a:p>
            <a:pPr eaLnBrk="1" hangingPunct="1"/>
            <a:r>
              <a:rPr lang="en-US" dirty="0" smtClean="0">
                <a:latin typeface="Arial" charset="0"/>
              </a:rPr>
              <a:t>Ov</a:t>
            </a:r>
            <a:r>
              <a:rPr lang="en-US" baseline="0" dirty="0" smtClean="0">
                <a:latin typeface="Arial" charset="0"/>
              </a:rPr>
              <a:t>er 500 clients are actively engaged with Congress AOD treatment programs.</a:t>
            </a:r>
          </a:p>
          <a:p>
            <a:pPr eaLnBrk="1" hangingPunct="1"/>
            <a:endParaRPr lang="en-US" baseline="0" dirty="0" smtClean="0">
              <a:latin typeface="Arial" charset="0"/>
            </a:endParaRPr>
          </a:p>
          <a:p>
            <a:pPr eaLnBrk="1" hangingPunct="1"/>
            <a:endParaRPr lang="en-US" baseline="0"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latin typeface="Arial" charset="0"/>
              </a:rPr>
              <a:t>There are many soft access points within Congress for Aboriginal clients to be referred to Congress treatment services including our main clinic, Ingkintja Men’s health clinic, Alukura women’s health clinic, our remote clinics and for young people, Headspace that Congress is the proud lead </a:t>
            </a:r>
            <a:r>
              <a:rPr lang="en-US" baseline="0" dirty="0" smtClean="0">
                <a:latin typeface="Arial" charset="0"/>
              </a:rPr>
              <a:t>agency for.  </a:t>
            </a:r>
            <a:r>
              <a:rPr lang="en-US" baseline="0" dirty="0" smtClean="0">
                <a:latin typeface="Arial" charset="0"/>
              </a:rPr>
              <a:t>Congress also receives self referrals and referrals from external providers.</a:t>
            </a:r>
          </a:p>
          <a:p>
            <a:pPr eaLnBrk="1" hangingPunct="1"/>
            <a:endParaRPr lang="en-US" baseline="0" dirty="0" smtClean="0">
              <a:latin typeface="Arial" charset="0"/>
            </a:endParaRPr>
          </a:p>
          <a:p>
            <a:pPr eaLnBrk="1" hangingPunct="1"/>
            <a:r>
              <a:rPr lang="en-US" baseline="0" dirty="0" smtClean="0">
                <a:latin typeface="Arial" charset="0"/>
              </a:rPr>
              <a:t>Our treatment service includes a GP, a team of therapists including three clinical psychologists and a team of AOD care coordination workers. </a:t>
            </a:r>
          </a:p>
          <a:p>
            <a:pPr eaLnBrk="1" hangingPunct="1"/>
            <a:endParaRPr lang="en-US" baseline="0" dirty="0" smtClean="0">
              <a:latin typeface="Arial" charset="0"/>
            </a:endParaRPr>
          </a:p>
          <a:p>
            <a:pPr eaLnBrk="1" hangingPunct="1"/>
            <a:r>
              <a:rPr lang="en-AU" dirty="0" smtClean="0"/>
              <a:t>working in a holistic and culturally appropriate way</a:t>
            </a:r>
            <a:r>
              <a:rPr lang="en-AU" baseline="0" dirty="0" smtClean="0"/>
              <a:t> the Congress AOD treatment program </a:t>
            </a:r>
            <a:r>
              <a:rPr lang="en-AU" dirty="0" smtClean="0"/>
              <a:t>aims to facilitate improved wellbeing for Aboriginal people experiencing the effects of harmful alcohol use.</a:t>
            </a:r>
          </a:p>
          <a:p>
            <a:pPr eaLnBrk="1" hangingPunct="1"/>
            <a:endParaRPr lang="en-US" baseline="0" dirty="0" smtClean="0">
              <a:latin typeface="Arial" charset="0"/>
            </a:endParaRPr>
          </a:p>
          <a:p>
            <a:endParaRPr lang="en-AU" dirty="0"/>
          </a:p>
        </p:txBody>
      </p:sp>
      <p:sp>
        <p:nvSpPr>
          <p:cNvPr id="4" name="Slide Number Placeholder 3"/>
          <p:cNvSpPr>
            <a:spLocks noGrp="1"/>
          </p:cNvSpPr>
          <p:nvPr>
            <p:ph type="sldNum" sz="quarter" idx="10"/>
          </p:nvPr>
        </p:nvSpPr>
        <p:spPr/>
        <p:txBody>
          <a:bodyPr/>
          <a:lstStyle/>
          <a:p>
            <a:fld id="{EAD2FB4A-DDFE-4234-A0B3-5F0D40E98A70}" type="slidenum">
              <a:rPr lang="en-AU" smtClean="0"/>
              <a:t>7</a:t>
            </a:fld>
            <a:endParaRPr lang="en-AU"/>
          </a:p>
        </p:txBody>
      </p:sp>
    </p:spTree>
    <p:extLst>
      <p:ext uri="{BB962C8B-B14F-4D97-AF65-F5344CB8AC3E}">
        <p14:creationId xmlns:p14="http://schemas.microsoft.com/office/powerpoint/2010/main" val="75301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These</a:t>
            </a:r>
            <a:r>
              <a:rPr lang="en-AU" baseline="0" dirty="0" smtClean="0"/>
              <a:t> are some of our AOD </a:t>
            </a:r>
            <a:r>
              <a:rPr lang="en-AU" baseline="0" dirty="0" smtClean="0"/>
              <a:t>Care </a:t>
            </a:r>
            <a:r>
              <a:rPr lang="en-AU" baseline="0" dirty="0" smtClean="0"/>
              <a:t>Coordination </a:t>
            </a:r>
            <a:r>
              <a:rPr lang="en-AU" baseline="0" dirty="0" smtClean="0"/>
              <a:t>Workers </a:t>
            </a:r>
            <a:r>
              <a:rPr lang="en-AU" baseline="0" dirty="0" smtClean="0"/>
              <a:t>that </a:t>
            </a:r>
            <a:r>
              <a:rPr lang="en-AU" baseline="0" dirty="0" smtClean="0"/>
              <a:t>offers a range of service to clients including -</a:t>
            </a:r>
            <a:r>
              <a:rPr lang="en-AU" dirty="0" smtClean="0"/>
              <a:t> men’s </a:t>
            </a:r>
            <a:r>
              <a:rPr lang="en-AU" dirty="0" smtClean="0"/>
              <a:t>and women's bush </a:t>
            </a:r>
            <a:r>
              <a:rPr lang="en-AU" dirty="0" smtClean="0"/>
              <a:t>trips, Art as therapy, Connect clients back to country, provide</a:t>
            </a:r>
            <a:r>
              <a:rPr lang="en-AU" baseline="0" dirty="0" smtClean="0"/>
              <a:t> </a:t>
            </a:r>
            <a:r>
              <a:rPr lang="en-AU" dirty="0" smtClean="0"/>
              <a:t>support with everyday needs, Health checks, </a:t>
            </a:r>
            <a:r>
              <a:rPr lang="en-AU" dirty="0" smtClean="0"/>
              <a:t>Psycho-education </a:t>
            </a:r>
            <a:r>
              <a:rPr lang="en-AU" dirty="0" smtClean="0"/>
              <a:t>about the effects of alcohol and Counselling</a:t>
            </a:r>
          </a:p>
          <a:p>
            <a:endParaRPr lang="en-AU" dirty="0"/>
          </a:p>
        </p:txBody>
      </p:sp>
      <p:sp>
        <p:nvSpPr>
          <p:cNvPr id="4" name="Slide Number Placeholder 3"/>
          <p:cNvSpPr>
            <a:spLocks noGrp="1"/>
          </p:cNvSpPr>
          <p:nvPr>
            <p:ph type="sldNum" sz="quarter" idx="10"/>
          </p:nvPr>
        </p:nvSpPr>
        <p:spPr/>
        <p:txBody>
          <a:bodyPr/>
          <a:lstStyle/>
          <a:p>
            <a:fld id="{EAD2FB4A-DDFE-4234-A0B3-5F0D40E98A70}" type="slidenum">
              <a:rPr lang="en-AU" smtClean="0"/>
              <a:t>8</a:t>
            </a:fld>
            <a:endParaRPr lang="en-AU"/>
          </a:p>
        </p:txBody>
      </p:sp>
    </p:spTree>
    <p:extLst>
      <p:ext uri="{BB962C8B-B14F-4D97-AF65-F5344CB8AC3E}">
        <p14:creationId xmlns:p14="http://schemas.microsoft.com/office/powerpoint/2010/main" val="157119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new understanding of</a:t>
            </a:r>
            <a:r>
              <a:rPr lang="en-AU" baseline="0" dirty="0" smtClean="0"/>
              <a:t> addiction </a:t>
            </a:r>
            <a:r>
              <a:rPr lang="en-AU" baseline="0" dirty="0" smtClean="0"/>
              <a:t>has paved </a:t>
            </a:r>
            <a:r>
              <a:rPr lang="en-AU" baseline="0" dirty="0" smtClean="0"/>
              <a:t>the way for </a:t>
            </a:r>
            <a:r>
              <a:rPr lang="en-AU" baseline="0" dirty="0" smtClean="0"/>
              <a:t>Congress’ treatment </a:t>
            </a:r>
            <a:r>
              <a:rPr lang="en-AU" baseline="0" dirty="0" smtClean="0"/>
              <a:t>approaches that </a:t>
            </a:r>
            <a:r>
              <a:rPr lang="en-AU" baseline="0" dirty="0" smtClean="0"/>
              <a:t>addresses </a:t>
            </a:r>
            <a:r>
              <a:rPr lang="en-AU" baseline="0" dirty="0" smtClean="0"/>
              <a:t>each of the 3 areas that are involved in the development and maintenance of addictions. </a:t>
            </a:r>
            <a:r>
              <a:rPr lang="en-AU" baseline="0" dirty="0" smtClean="0"/>
              <a:t>My </a:t>
            </a:r>
            <a:r>
              <a:rPr lang="en-AU" baseline="0" dirty="0" err="1" smtClean="0"/>
              <a:t>Colleage</a:t>
            </a:r>
            <a:r>
              <a:rPr lang="en-AU" baseline="0" dirty="0" smtClean="0"/>
              <a:t>, Dr John Boffa will talk more on these in his presentation later this morning. </a:t>
            </a:r>
            <a:endParaRPr lang="en-AU" dirty="0"/>
          </a:p>
        </p:txBody>
      </p:sp>
      <p:sp>
        <p:nvSpPr>
          <p:cNvPr id="4" name="Slide Number Placeholder 3"/>
          <p:cNvSpPr>
            <a:spLocks noGrp="1"/>
          </p:cNvSpPr>
          <p:nvPr>
            <p:ph type="sldNum" sz="quarter" idx="10"/>
          </p:nvPr>
        </p:nvSpPr>
        <p:spPr/>
        <p:txBody>
          <a:bodyPr/>
          <a:lstStyle/>
          <a:p>
            <a:pPr>
              <a:defRPr/>
            </a:pPr>
            <a:fld id="{84F870DC-7BF5-4A6D-8E6B-33E4B847140A}"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398837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7D6B890-7CA2-47D6-80C4-7AC04818A398}" type="datetimeFigureOut">
              <a:rPr lang="en-AU" smtClean="0"/>
              <a:t>4/11/2015</a:t>
            </a:fld>
            <a:endParaRPr lang="en-AU"/>
          </a:p>
        </p:txBody>
      </p:sp>
      <p:sp>
        <p:nvSpPr>
          <p:cNvPr id="17" name="Slide Number Placeholder 16"/>
          <p:cNvSpPr>
            <a:spLocks noGrp="1"/>
          </p:cNvSpPr>
          <p:nvPr>
            <p:ph type="sldNum" sz="quarter" idx="11"/>
          </p:nvPr>
        </p:nvSpPr>
        <p:spPr/>
        <p:txBody>
          <a:bodyPr/>
          <a:lstStyle/>
          <a:p>
            <a:fld id="{5CDC7079-D2C7-4E95-93A5-E9E5E8617C9F}" type="slidenum">
              <a:rPr lang="en-AU" smtClean="0"/>
              <a:t>‹#›</a:t>
            </a:fld>
            <a:endParaRPr lang="en-AU"/>
          </a:p>
        </p:txBody>
      </p:sp>
      <p:sp>
        <p:nvSpPr>
          <p:cNvPr id="19" name="Footer Placeholder 18"/>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6B890-7CA2-47D6-80C4-7AC04818A398}" type="datetimeFigureOut">
              <a:rPr lang="en-AU" smtClean="0"/>
              <a:t>4/11/2015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DC7079-D2C7-4E95-93A5-E9E5E8617C9F}"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6B890-7CA2-47D6-80C4-7AC04818A398}" type="datetimeFigureOut">
              <a:rPr lang="en-AU" smtClean="0"/>
              <a:t>4/11/2015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DC7079-D2C7-4E95-93A5-E9E5E8617C9F}" type="slidenum">
              <a:rPr lang="en-AU" smtClean="0"/>
              <a:t>‹#›</a:t>
            </a:fld>
            <a:endParaRPr lang="en-AU"/>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7D6B890-7CA2-47D6-80C4-7AC04818A398}" type="datetimeFigureOut">
              <a:rPr lang="en-AU" smtClean="0"/>
              <a:t>4/11/2015</a:t>
            </a:fld>
            <a:endParaRPr lang="en-AU"/>
          </a:p>
        </p:txBody>
      </p:sp>
      <p:sp>
        <p:nvSpPr>
          <p:cNvPr id="12" name="Slide Number Placeholder 11"/>
          <p:cNvSpPr>
            <a:spLocks noGrp="1"/>
          </p:cNvSpPr>
          <p:nvPr>
            <p:ph type="sldNum" sz="quarter" idx="15"/>
          </p:nvPr>
        </p:nvSpPr>
        <p:spPr/>
        <p:txBody>
          <a:bodyPr/>
          <a:lstStyle/>
          <a:p>
            <a:fld id="{5CDC7079-D2C7-4E95-93A5-E9E5E8617C9F}" type="slidenum">
              <a:rPr lang="en-AU" smtClean="0"/>
              <a:t>‹#›</a:t>
            </a:fld>
            <a:endParaRPr lang="en-AU"/>
          </a:p>
        </p:txBody>
      </p:sp>
      <p:sp>
        <p:nvSpPr>
          <p:cNvPr id="13" name="Footer Placeholder 12"/>
          <p:cNvSpPr>
            <a:spLocks noGrp="1"/>
          </p:cNvSpPr>
          <p:nvPr>
            <p:ph type="ftr" sz="quarter" idx="16"/>
          </p:nvPr>
        </p:nvSpPr>
        <p:spPr/>
        <p:txBody>
          <a:body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7D6B890-7CA2-47D6-80C4-7AC04818A398}" type="datetimeFigureOut">
              <a:rPr lang="en-AU" smtClean="0"/>
              <a:t>4/11/2015</a:t>
            </a:fld>
            <a:endParaRPr lang="en-AU"/>
          </a:p>
        </p:txBody>
      </p:sp>
      <p:sp>
        <p:nvSpPr>
          <p:cNvPr id="14" name="Slide Number Placeholder 13"/>
          <p:cNvSpPr>
            <a:spLocks noGrp="1"/>
          </p:cNvSpPr>
          <p:nvPr>
            <p:ph type="sldNum" sz="quarter" idx="11"/>
          </p:nvPr>
        </p:nvSpPr>
        <p:spPr/>
        <p:txBody>
          <a:bodyPr/>
          <a:lstStyle/>
          <a:p>
            <a:fld id="{5CDC7079-D2C7-4E95-93A5-E9E5E8617C9F}" type="slidenum">
              <a:rPr lang="en-AU" smtClean="0"/>
              <a:t>‹#›</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7D6B890-7CA2-47D6-80C4-7AC04818A398}" type="datetimeFigureOut">
              <a:rPr lang="en-AU" smtClean="0"/>
              <a:t>4/11/2015</a:t>
            </a:fld>
            <a:endParaRPr lang="en-AU"/>
          </a:p>
        </p:txBody>
      </p:sp>
      <p:sp>
        <p:nvSpPr>
          <p:cNvPr id="12" name="Slide Number Placeholder 11"/>
          <p:cNvSpPr>
            <a:spLocks noGrp="1"/>
          </p:cNvSpPr>
          <p:nvPr>
            <p:ph type="sldNum" sz="quarter" idx="16"/>
          </p:nvPr>
        </p:nvSpPr>
        <p:spPr/>
        <p:txBody>
          <a:bodyPr/>
          <a:lstStyle/>
          <a:p>
            <a:fld id="{5CDC7079-D2C7-4E95-93A5-E9E5E8617C9F}" type="slidenum">
              <a:rPr lang="en-AU" smtClean="0"/>
              <a:t>‹#›</a:t>
            </a:fld>
            <a:endParaRPr lang="en-AU"/>
          </a:p>
        </p:txBody>
      </p:sp>
      <p:sp>
        <p:nvSpPr>
          <p:cNvPr id="13" name="Footer Placeholder 12"/>
          <p:cNvSpPr>
            <a:spLocks noGrp="1"/>
          </p:cNvSpPr>
          <p:nvPr>
            <p:ph type="ftr" sz="quarter" idx="17"/>
          </p:nvPr>
        </p:nvSpPr>
        <p:spPr/>
        <p:txBody>
          <a:bodyPr/>
          <a:lstStyle/>
          <a:p>
            <a:endParaRPr lang="en-AU"/>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7D6B890-7CA2-47D6-80C4-7AC04818A398}" type="datetimeFigureOut">
              <a:rPr lang="en-AU" smtClean="0"/>
              <a:t>4/11/2015</a:t>
            </a:fld>
            <a:endParaRPr lang="en-AU"/>
          </a:p>
        </p:txBody>
      </p:sp>
      <p:sp>
        <p:nvSpPr>
          <p:cNvPr id="12" name="Slide Number Placeholder 11"/>
          <p:cNvSpPr>
            <a:spLocks noGrp="1"/>
          </p:cNvSpPr>
          <p:nvPr>
            <p:ph type="sldNum" sz="quarter" idx="17"/>
          </p:nvPr>
        </p:nvSpPr>
        <p:spPr/>
        <p:txBody>
          <a:bodyPr/>
          <a:lstStyle/>
          <a:p>
            <a:fld id="{5CDC7079-D2C7-4E95-93A5-E9E5E8617C9F}" type="slidenum">
              <a:rPr lang="en-AU" smtClean="0"/>
              <a:t>‹#›</a:t>
            </a:fld>
            <a:endParaRPr lang="en-AU"/>
          </a:p>
        </p:txBody>
      </p:sp>
      <p:sp>
        <p:nvSpPr>
          <p:cNvPr id="13" name="Footer Placeholder 12"/>
          <p:cNvSpPr>
            <a:spLocks noGrp="1"/>
          </p:cNvSpPr>
          <p:nvPr>
            <p:ph type="ftr" sz="quarter" idx="18"/>
          </p:nvPr>
        </p:nvSpPr>
        <p:spPr/>
        <p:txBody>
          <a:bodyPr/>
          <a:lstStyle/>
          <a:p>
            <a:endParaRPr lang="en-AU"/>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7D6B890-7CA2-47D6-80C4-7AC04818A398}" type="datetimeFigureOut">
              <a:rPr lang="en-AU" smtClean="0"/>
              <a:t>4/11/2015</a:t>
            </a:fld>
            <a:endParaRPr lang="en-AU"/>
          </a:p>
        </p:txBody>
      </p:sp>
      <p:sp>
        <p:nvSpPr>
          <p:cNvPr id="16" name="Slide Number Placeholder 15"/>
          <p:cNvSpPr>
            <a:spLocks noGrp="1"/>
          </p:cNvSpPr>
          <p:nvPr>
            <p:ph type="sldNum" sz="quarter" idx="11"/>
          </p:nvPr>
        </p:nvSpPr>
        <p:spPr/>
        <p:txBody>
          <a:bodyPr/>
          <a:lstStyle/>
          <a:p>
            <a:fld id="{5CDC7079-D2C7-4E95-93A5-E9E5E8617C9F}"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7D6B890-7CA2-47D6-80C4-7AC04818A398}" type="datetimeFigureOut">
              <a:rPr lang="en-AU" smtClean="0"/>
              <a:t>4/11/2015</a:t>
            </a:fld>
            <a:endParaRPr lang="en-AU"/>
          </a:p>
        </p:txBody>
      </p:sp>
      <p:sp>
        <p:nvSpPr>
          <p:cNvPr id="8" name="Slide Number Placeholder 7"/>
          <p:cNvSpPr>
            <a:spLocks noGrp="1"/>
          </p:cNvSpPr>
          <p:nvPr>
            <p:ph type="sldNum" sz="quarter" idx="11"/>
          </p:nvPr>
        </p:nvSpPr>
        <p:spPr/>
        <p:txBody>
          <a:bodyPr/>
          <a:lstStyle/>
          <a:p>
            <a:fld id="{5CDC7079-D2C7-4E95-93A5-E9E5E8617C9F}"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7D6B890-7CA2-47D6-80C4-7AC04818A398}" type="datetimeFigureOut">
              <a:rPr lang="en-AU" smtClean="0"/>
              <a:t>4/11/2015</a:t>
            </a:fld>
            <a:endParaRPr lang="en-AU"/>
          </a:p>
        </p:txBody>
      </p:sp>
      <p:sp>
        <p:nvSpPr>
          <p:cNvPr id="19" name="Slide Number Placeholder 18"/>
          <p:cNvSpPr>
            <a:spLocks noGrp="1"/>
          </p:cNvSpPr>
          <p:nvPr>
            <p:ph type="sldNum" sz="quarter" idx="16"/>
          </p:nvPr>
        </p:nvSpPr>
        <p:spPr/>
        <p:txBody>
          <a:bodyPr/>
          <a:lstStyle/>
          <a:p>
            <a:fld id="{5CDC7079-D2C7-4E95-93A5-E9E5E8617C9F}" type="slidenum">
              <a:rPr lang="en-AU" smtClean="0"/>
              <a:t>‹#›</a:t>
            </a:fld>
            <a:endParaRPr lang="en-AU"/>
          </a:p>
        </p:txBody>
      </p:sp>
      <p:sp>
        <p:nvSpPr>
          <p:cNvPr id="23" name="Footer Placeholder 22"/>
          <p:cNvSpPr>
            <a:spLocks noGrp="1"/>
          </p:cNvSpPr>
          <p:nvPr>
            <p:ph type="ftr" sz="quarter" idx="17"/>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7D6B890-7CA2-47D6-80C4-7AC04818A398}" type="datetimeFigureOut">
              <a:rPr lang="en-AU" smtClean="0"/>
              <a:t>4/11/2015</a:t>
            </a:fld>
            <a:endParaRPr lang="en-AU"/>
          </a:p>
        </p:txBody>
      </p:sp>
      <p:sp>
        <p:nvSpPr>
          <p:cNvPr id="14" name="Slide Number Placeholder 13"/>
          <p:cNvSpPr>
            <a:spLocks noGrp="1"/>
          </p:cNvSpPr>
          <p:nvPr>
            <p:ph type="sldNum" sz="quarter" idx="15"/>
          </p:nvPr>
        </p:nvSpPr>
        <p:spPr>
          <a:xfrm>
            <a:off x="4038600" y="6172200"/>
            <a:ext cx="1066800" cy="304800"/>
          </a:xfrm>
        </p:spPr>
        <p:txBody>
          <a:bodyPr/>
          <a:lstStyle/>
          <a:p>
            <a:fld id="{5CDC7079-D2C7-4E95-93A5-E9E5E8617C9F}" type="slidenum">
              <a:rPr lang="en-AU" smtClean="0"/>
              <a:t>‹#›</a:t>
            </a:fld>
            <a:endParaRPr lang="en-AU"/>
          </a:p>
        </p:txBody>
      </p:sp>
      <p:sp>
        <p:nvSpPr>
          <p:cNvPr id="15" name="Footer Placeholder 14"/>
          <p:cNvSpPr>
            <a:spLocks noGrp="1"/>
          </p:cNvSpPr>
          <p:nvPr>
            <p:ph type="ftr" sz="quarter" idx="16"/>
          </p:nvPr>
        </p:nvSpPr>
        <p:spPr>
          <a:xfrm>
            <a:off x="1447800" y="6486525"/>
            <a:ext cx="6248400" cy="292100"/>
          </a:xfrm>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7D6B890-7CA2-47D6-80C4-7AC04818A398}" type="datetimeFigureOut">
              <a:rPr lang="en-AU" smtClean="0"/>
              <a:t>4/11/2015</a:t>
            </a:fld>
            <a:endParaRPr lang="en-A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A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CDC7079-D2C7-4E95-93A5-E9E5E8617C9F}" type="slidenum">
              <a:rPr lang="en-AU" smtClean="0"/>
              <a:t>‹#›</a:t>
            </a:fld>
            <a:endParaRPr lang="en-A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859338" y="0"/>
            <a:ext cx="4284662" cy="6453188"/>
          </a:xfrm>
        </p:spPr>
        <p:txBody>
          <a:bodyPr anchor="b">
            <a:normAutofit fontScale="90000"/>
          </a:bodyPr>
          <a:lstStyle/>
          <a:p>
            <a:pPr>
              <a:defRPr/>
            </a:pPr>
            <a:r>
              <a:rPr lang="en-AU" sz="4400" dirty="0" smtClean="0">
                <a:solidFill>
                  <a:srgbClr val="99CC00"/>
                </a:solidFill>
              </a:rPr>
              <a:t/>
            </a:r>
            <a:br>
              <a:rPr lang="en-AU" sz="4400" dirty="0" smtClean="0">
                <a:solidFill>
                  <a:srgbClr val="99CC00"/>
                </a:solidFill>
              </a:rPr>
            </a:br>
            <a:r>
              <a:rPr lang="en-AU" sz="3600" b="1" dirty="0" smtClean="0"/>
              <a:t>A Central Australian  Aboriginal </a:t>
            </a:r>
            <a:r>
              <a:rPr lang="en-AU" sz="3600" b="1" dirty="0"/>
              <a:t>Community </a:t>
            </a:r>
            <a:r>
              <a:rPr lang="en-AU" sz="3600" b="1" dirty="0" smtClean="0"/>
              <a:t>Perspective.</a:t>
            </a:r>
            <a:br>
              <a:rPr lang="en-AU" sz="3600" b="1" dirty="0" smtClean="0"/>
            </a:br>
            <a:r>
              <a:rPr lang="en-AU" sz="4400" dirty="0" smtClean="0">
                <a:solidFill>
                  <a:srgbClr val="99CC00"/>
                </a:solidFill>
              </a:rPr>
              <a:t/>
            </a:r>
            <a:br>
              <a:rPr lang="en-AU" sz="4400" dirty="0" smtClean="0">
                <a:solidFill>
                  <a:srgbClr val="99CC00"/>
                </a:solidFill>
              </a:rPr>
            </a:br>
            <a:r>
              <a:rPr lang="en-AU" sz="2200" b="1" dirty="0" smtClean="0">
                <a:effectLst>
                  <a:outerShdw blurRad="38100" dist="38100" dir="2700000" algn="tl">
                    <a:srgbClr val="000000">
                      <a:alpha val="43137"/>
                    </a:srgbClr>
                  </a:outerShdw>
                </a:effectLst>
              </a:rPr>
              <a:t>Tracey Brand</a:t>
            </a:r>
            <a:br>
              <a:rPr lang="en-AU" sz="2200" b="1" dirty="0" smtClean="0">
                <a:effectLst>
                  <a:outerShdw blurRad="38100" dist="38100" dir="2700000" algn="tl">
                    <a:srgbClr val="000000">
                      <a:alpha val="43137"/>
                    </a:srgbClr>
                  </a:outerShdw>
                </a:effectLst>
              </a:rPr>
            </a:br>
            <a:r>
              <a:rPr lang="en-AU" sz="2200" b="1" dirty="0" smtClean="0">
                <a:effectLst>
                  <a:outerShdw blurRad="38100" dist="38100" dir="2700000" algn="tl">
                    <a:srgbClr val="000000">
                      <a:alpha val="43137"/>
                    </a:srgbClr>
                  </a:outerShdw>
                </a:effectLst>
              </a:rPr>
              <a:t>General Manager, Health Services</a:t>
            </a:r>
            <a:br>
              <a:rPr lang="en-AU" sz="2200" b="1" dirty="0" smtClean="0">
                <a:effectLst>
                  <a:outerShdw blurRad="38100" dist="38100" dir="2700000" algn="tl">
                    <a:srgbClr val="000000">
                      <a:alpha val="43137"/>
                    </a:srgbClr>
                  </a:outerShdw>
                </a:effectLst>
              </a:rPr>
            </a:br>
            <a:r>
              <a:rPr lang="en-AU" sz="2200" b="1" dirty="0" smtClean="0">
                <a:effectLst>
                  <a:outerShdw blurRad="38100" dist="38100" dir="2700000" algn="tl">
                    <a:srgbClr val="000000">
                      <a:alpha val="43137"/>
                    </a:srgbClr>
                  </a:outerShdw>
                </a:effectLst>
              </a:rPr>
              <a:t>Central Australian Aboriginal Congress</a:t>
            </a:r>
            <a:r>
              <a:rPr lang="en-AU" b="1" dirty="0" smtClean="0">
                <a:solidFill>
                  <a:srgbClr val="99CC00"/>
                </a:solidFill>
                <a:effectLst>
                  <a:outerShdw blurRad="38100" dist="38100" dir="2700000" algn="tl">
                    <a:srgbClr val="000000">
                      <a:alpha val="43137"/>
                    </a:srgbClr>
                  </a:outerShdw>
                </a:effectLst>
              </a:rPr>
              <a:t/>
            </a:r>
            <a:br>
              <a:rPr lang="en-AU" b="1" dirty="0" smtClean="0">
                <a:solidFill>
                  <a:srgbClr val="99CC00"/>
                </a:solidFill>
                <a:effectLst>
                  <a:outerShdw blurRad="38100" dist="38100" dir="2700000" algn="tl">
                    <a:srgbClr val="000000">
                      <a:alpha val="43137"/>
                    </a:srgbClr>
                  </a:outerShdw>
                </a:effectLst>
              </a:rPr>
            </a:br>
            <a:r>
              <a:rPr lang="en-AU" sz="4800" dirty="0" smtClean="0">
                <a:solidFill>
                  <a:srgbClr val="99CC00"/>
                </a:solidFill>
              </a:rPr>
              <a:t/>
            </a:r>
            <a:br>
              <a:rPr lang="en-AU" sz="4800" dirty="0" smtClean="0">
                <a:solidFill>
                  <a:srgbClr val="99CC00"/>
                </a:solidFill>
              </a:rPr>
            </a:br>
            <a:r>
              <a:rPr lang="en-AU" sz="2800" dirty="0" smtClean="0">
                <a:solidFill>
                  <a:srgbClr val="99CC00"/>
                </a:solidFill>
              </a:rPr>
              <a:t/>
            </a:r>
            <a:br>
              <a:rPr lang="en-AU" sz="2800" dirty="0" smtClean="0">
                <a:solidFill>
                  <a:srgbClr val="99CC00"/>
                </a:solidFill>
              </a:rPr>
            </a:br>
            <a:endParaRPr lang="en-AU" sz="2800" dirty="0"/>
          </a:p>
        </p:txBody>
      </p:sp>
      <p:cxnSp>
        <p:nvCxnSpPr>
          <p:cNvPr id="3" name="Straight Connector 2"/>
          <p:cNvCxnSpPr/>
          <p:nvPr/>
        </p:nvCxnSpPr>
        <p:spPr>
          <a:xfrm>
            <a:off x="4932363" y="0"/>
            <a:ext cx="0" cy="5301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32363" y="0"/>
            <a:ext cx="0" cy="5301208"/>
          </a:xfrm>
          <a:prstGeom prst="line">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932363" y="0"/>
            <a:ext cx="4211636" cy="53012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3"/>
            <a:ext cx="9144000" cy="514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0" y="5191812"/>
            <a:ext cx="9144000" cy="1693572"/>
            <a:chOff x="0" y="5191812"/>
            <a:chExt cx="9144000" cy="1693572"/>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159" r="1159" b="7558"/>
            <a:stretch/>
          </p:blipFill>
          <p:spPr>
            <a:xfrm>
              <a:off x="0" y="5191812"/>
              <a:ext cx="9144000" cy="169357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994" y="5544616"/>
              <a:ext cx="3516035" cy="1088514"/>
            </a:xfrm>
            <a:prstGeom prst="rect">
              <a:avLst/>
            </a:prstGeom>
          </p:spPr>
        </p:pic>
      </p:grpSp>
      <p:sp>
        <p:nvSpPr>
          <p:cNvPr id="2" name="TextBox 1"/>
          <p:cNvSpPr txBox="1"/>
          <p:nvPr/>
        </p:nvSpPr>
        <p:spPr>
          <a:xfrm>
            <a:off x="0" y="3098794"/>
            <a:ext cx="9036496" cy="2323713"/>
          </a:xfrm>
          <a:prstGeom prst="rect">
            <a:avLst/>
          </a:prstGeom>
          <a:noFill/>
        </p:spPr>
        <p:txBody>
          <a:bodyPr wrap="square" rtlCol="0">
            <a:spAutoFit/>
          </a:bodyPr>
          <a:lstStyle/>
          <a:p>
            <a:pPr algn="ctr"/>
            <a:endParaRPr lang="en-AU" sz="2000" b="1" dirty="0" smtClean="0">
              <a:solidFill>
                <a:schemeClr val="bg1"/>
              </a:solidFill>
              <a:latin typeface="Arial" pitchFamily="34" charset="0"/>
              <a:cs typeface="Arial" pitchFamily="34" charset="0"/>
            </a:endParaRPr>
          </a:p>
          <a:p>
            <a:pPr algn="ctr"/>
            <a:r>
              <a:rPr lang="en-AU" sz="2000" b="1" dirty="0">
                <a:solidFill>
                  <a:srgbClr val="FFFF00"/>
                </a:solidFill>
              </a:rPr>
              <a:t>Ice and Central Australia: </a:t>
            </a:r>
            <a:r>
              <a:rPr lang="en-AU" sz="2000" b="1" dirty="0" smtClean="0">
                <a:solidFill>
                  <a:srgbClr val="FFFF00"/>
                </a:solidFill>
              </a:rPr>
              <a:t> From </a:t>
            </a:r>
            <a:r>
              <a:rPr lang="en-AU" sz="2000" b="1" dirty="0">
                <a:solidFill>
                  <a:srgbClr val="FFFF00"/>
                </a:solidFill>
              </a:rPr>
              <a:t>Research to Practice </a:t>
            </a:r>
            <a:endParaRPr lang="en-AU" sz="2000" b="1" dirty="0" smtClean="0">
              <a:solidFill>
                <a:srgbClr val="FFFF00"/>
              </a:solidFill>
            </a:endParaRPr>
          </a:p>
          <a:p>
            <a:pPr algn="ctr"/>
            <a:endParaRPr lang="en-AU" sz="2000" b="1" dirty="0" smtClean="0">
              <a:solidFill>
                <a:srgbClr val="FFFF00"/>
              </a:solidFill>
            </a:endParaRPr>
          </a:p>
          <a:p>
            <a:pPr algn="ctr"/>
            <a:r>
              <a:rPr lang="en-AU" sz="2500" b="1" i="1" dirty="0" smtClean="0">
                <a:solidFill>
                  <a:srgbClr val="FFFF00"/>
                </a:solidFill>
                <a:cs typeface="Arial" pitchFamily="34" charset="0"/>
              </a:rPr>
              <a:t>A </a:t>
            </a:r>
            <a:r>
              <a:rPr lang="en-AU" sz="2500" b="1" i="1" dirty="0">
                <a:solidFill>
                  <a:srgbClr val="FFFF00"/>
                </a:solidFill>
                <a:cs typeface="Arial" pitchFamily="34" charset="0"/>
              </a:rPr>
              <a:t>Central Australian  Aboriginal Community Perspective</a:t>
            </a:r>
            <a:r>
              <a:rPr lang="en-AU" sz="2000" b="1" dirty="0">
                <a:solidFill>
                  <a:srgbClr val="FFFF00"/>
                </a:solidFill>
                <a:cs typeface="Arial" pitchFamily="34" charset="0"/>
              </a:rPr>
              <a:t>.</a:t>
            </a:r>
            <a:br>
              <a:rPr lang="en-AU" sz="2000" b="1" dirty="0">
                <a:solidFill>
                  <a:srgbClr val="FFFF00"/>
                </a:solidFill>
                <a:cs typeface="Arial" pitchFamily="34" charset="0"/>
              </a:rPr>
            </a:br>
            <a:r>
              <a:rPr lang="en-AU" sz="2000" dirty="0">
                <a:solidFill>
                  <a:srgbClr val="FFFF00"/>
                </a:solidFill>
                <a:cs typeface="Arial" pitchFamily="34" charset="0"/>
              </a:rPr>
              <a:t/>
            </a:r>
            <a:br>
              <a:rPr lang="en-AU" sz="2000" dirty="0">
                <a:solidFill>
                  <a:srgbClr val="FFFF00"/>
                </a:solidFill>
                <a:cs typeface="Arial" pitchFamily="34" charset="0"/>
              </a:rPr>
            </a:br>
            <a:r>
              <a:rPr lang="en-AU" sz="2000" b="1" dirty="0">
                <a:solidFill>
                  <a:srgbClr val="FFFF00"/>
                </a:solidFill>
                <a:effectLst>
                  <a:outerShdw blurRad="38100" dist="38100" dir="2700000" algn="tl">
                    <a:srgbClr val="000000">
                      <a:alpha val="43137"/>
                    </a:srgbClr>
                  </a:outerShdw>
                </a:effectLst>
                <a:cs typeface="Arial" pitchFamily="34" charset="0"/>
              </a:rPr>
              <a:t>Tracey </a:t>
            </a:r>
            <a:r>
              <a:rPr lang="en-AU" sz="2000" b="1" dirty="0" smtClean="0">
                <a:solidFill>
                  <a:srgbClr val="FFFF00"/>
                </a:solidFill>
                <a:effectLst>
                  <a:outerShdw blurRad="38100" dist="38100" dir="2700000" algn="tl">
                    <a:srgbClr val="000000">
                      <a:alpha val="43137"/>
                    </a:srgbClr>
                  </a:outerShdw>
                </a:effectLst>
                <a:cs typeface="Arial" pitchFamily="34" charset="0"/>
              </a:rPr>
              <a:t>Brand,  General </a:t>
            </a:r>
            <a:r>
              <a:rPr lang="en-AU" sz="2000" b="1" dirty="0">
                <a:solidFill>
                  <a:srgbClr val="FFFF00"/>
                </a:solidFill>
                <a:effectLst>
                  <a:outerShdw blurRad="38100" dist="38100" dir="2700000" algn="tl">
                    <a:srgbClr val="000000">
                      <a:alpha val="43137"/>
                    </a:srgbClr>
                  </a:outerShdw>
                </a:effectLst>
                <a:cs typeface="Arial" pitchFamily="34" charset="0"/>
              </a:rPr>
              <a:t>Manager, Health Services</a:t>
            </a:r>
            <a:r>
              <a:rPr lang="en-AU" sz="2000" b="1" dirty="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en-AU" sz="2000" b="1" dirty="0">
                <a:solidFill>
                  <a:srgbClr val="FFFF00"/>
                </a:solidFill>
                <a:effectLst>
                  <a:outerShdw blurRad="38100" dist="38100" dir="2700000" algn="tl">
                    <a:srgbClr val="000000">
                      <a:alpha val="43137"/>
                    </a:srgbClr>
                  </a:outerShdw>
                </a:effectLst>
                <a:latin typeface="Arial" pitchFamily="34" charset="0"/>
                <a:cs typeface="Arial" pitchFamily="34" charset="0"/>
              </a:rPr>
            </a:br>
            <a:endParaRPr lang="en-AU" sz="20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589834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6" name="Rectangle 10"/>
          <p:cNvSpPr>
            <a:spLocks noGrp="1" noRot="1" noChangeArrowheads="1"/>
          </p:cNvSpPr>
          <p:nvPr>
            <p:ph type="title"/>
          </p:nvPr>
        </p:nvSpPr>
        <p:spPr>
          <a:xfrm>
            <a:off x="0" y="0"/>
            <a:ext cx="9036496" cy="1916832"/>
          </a:xfrm>
          <a:solidFill>
            <a:schemeClr val="bg1"/>
          </a:solidFill>
          <a:ln>
            <a:solidFill>
              <a:schemeClr val="bg1"/>
            </a:solidFill>
          </a:ln>
        </p:spPr>
        <p:txBody>
          <a:bodyPr>
            <a:normAutofit fontScale="90000"/>
          </a:bodyPr>
          <a:lstStyle/>
          <a:p>
            <a:pPr eaLnBrk="1" hangingPunct="1">
              <a:defRPr/>
            </a:pPr>
            <a:r>
              <a:rPr lang="en-US" sz="3600" dirty="0" smtClean="0">
                <a:solidFill>
                  <a:srgbClr val="00FF00"/>
                </a:solidFill>
              </a:rPr>
              <a:t>Service delivery model: 3-stream approach with care coordination and case management</a:t>
            </a:r>
          </a:p>
        </p:txBody>
      </p:sp>
      <p:grpSp>
        <p:nvGrpSpPr>
          <p:cNvPr id="4" name="Group 3"/>
          <p:cNvGrpSpPr/>
          <p:nvPr/>
        </p:nvGrpSpPr>
        <p:grpSpPr>
          <a:xfrm>
            <a:off x="-27171" y="5301208"/>
            <a:ext cx="9144000" cy="1556792"/>
            <a:chOff x="0" y="5191812"/>
            <a:chExt cx="9144000" cy="1693572"/>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59" r="1159" b="7558"/>
            <a:stretch/>
          </p:blipFill>
          <p:spPr>
            <a:xfrm>
              <a:off x="0" y="5191812"/>
              <a:ext cx="9144000" cy="16935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1994" y="5544616"/>
              <a:ext cx="3516035" cy="1088514"/>
            </a:xfrm>
            <a:prstGeom prst="rect">
              <a:avLst/>
            </a:prstGeom>
          </p:spPr>
        </p:pic>
      </p:grpSp>
      <p:graphicFrame>
        <p:nvGraphicFramePr>
          <p:cNvPr id="2" name="Diagram 1"/>
          <p:cNvGraphicFramePr/>
          <p:nvPr>
            <p:extLst>
              <p:ext uri="{D42A27DB-BD31-4B8C-83A1-F6EECF244321}">
                <p14:modId xmlns:p14="http://schemas.microsoft.com/office/powerpoint/2010/main" val="4033044131"/>
              </p:ext>
            </p:extLst>
          </p:nvPr>
        </p:nvGraphicFramePr>
        <p:xfrm>
          <a:off x="827881" y="1628800"/>
          <a:ext cx="7488238" cy="432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48806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41" y="476672"/>
            <a:ext cx="82581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7171" y="5301208"/>
            <a:ext cx="9144000" cy="1556792"/>
            <a:chOff x="0" y="5191812"/>
            <a:chExt cx="9144000" cy="1693572"/>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59" r="1159" b="7558"/>
            <a:stretch/>
          </p:blipFill>
          <p:spPr>
            <a:xfrm>
              <a:off x="0" y="5191812"/>
              <a:ext cx="9144000" cy="16935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994" y="5544616"/>
              <a:ext cx="3516035" cy="1088514"/>
            </a:xfrm>
            <a:prstGeom prst="rect">
              <a:avLst/>
            </a:prstGeom>
          </p:spPr>
        </p:pic>
      </p:grpSp>
      <p:pic>
        <p:nvPicPr>
          <p:cNvPr id="3076" name="Picture 4" descr="http://tse1.mm.bing.net/th?&amp;id=OIP.Mc340f241c18ec959305427c5ee75eb29o0&amp;w=300&amp;h=300&amp;c=0&amp;pid=1.9&amp;rs=0&amp;p=0&amp;r=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090" y="198228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AU" dirty="0"/>
          </a:p>
        </p:txBody>
      </p:sp>
      <p:sp>
        <p:nvSpPr>
          <p:cNvPr id="3" name="Title 2"/>
          <p:cNvSpPr>
            <a:spLocks noGrp="1"/>
          </p:cNvSpPr>
          <p:nvPr>
            <p:ph type="title"/>
          </p:nvPr>
        </p:nvSpPr>
        <p:spPr/>
        <p:txBody>
          <a:bodyPr/>
          <a:lstStyle/>
          <a:p>
            <a:endParaRPr lang="en-AU"/>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372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se1.mm.bing.net/th?&amp;id=OIP.Mee1537d8cc3c8f1da6874aad60cd97c5o0&amp;w=300&amp;h=300&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764704"/>
            <a:ext cx="5760640"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7171" y="5301208"/>
            <a:ext cx="9144000" cy="1556792"/>
            <a:chOff x="0" y="5191812"/>
            <a:chExt cx="9144000" cy="1693572"/>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59" r="1159" b="7558"/>
            <a:stretch/>
          </p:blipFill>
          <p:spPr>
            <a:xfrm>
              <a:off x="0" y="5191812"/>
              <a:ext cx="9144000" cy="16935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994" y="5544616"/>
              <a:ext cx="3516035" cy="1088514"/>
            </a:xfrm>
            <a:prstGeom prst="rect">
              <a:avLst/>
            </a:prstGeom>
          </p:spPr>
        </p:pic>
      </p:grpSp>
    </p:spTree>
    <p:extLst>
      <p:ext uri="{BB962C8B-B14F-4D97-AF65-F5344CB8AC3E}">
        <p14:creationId xmlns:p14="http://schemas.microsoft.com/office/powerpoint/2010/main" val="3713973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171" y="5301208"/>
            <a:ext cx="9144000" cy="1556792"/>
            <a:chOff x="0" y="5191812"/>
            <a:chExt cx="9144000" cy="1693572"/>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59" r="1159" b="7558"/>
            <a:stretch/>
          </p:blipFill>
          <p:spPr>
            <a:xfrm>
              <a:off x="0" y="5191812"/>
              <a:ext cx="9144000" cy="16935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1994" y="5544616"/>
              <a:ext cx="3516035" cy="1088514"/>
            </a:xfrm>
            <a:prstGeom prst="rect">
              <a:avLst/>
            </a:prstGeom>
          </p:spPr>
        </p:pic>
      </p:grpSp>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763880"/>
            <a:ext cx="8604448"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80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e1.mm.bing.net/th?&amp;id=OIP.M89c477dff4ae12541b7d6dff18fee2e7o0&amp;w=300&amp;h=300&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196752"/>
            <a:ext cx="4320480" cy="28803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7171" y="5301208"/>
            <a:ext cx="9144000" cy="1556792"/>
            <a:chOff x="0" y="5191812"/>
            <a:chExt cx="9144000" cy="1693572"/>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59" r="1159" b="7558"/>
            <a:stretch/>
          </p:blipFill>
          <p:spPr>
            <a:xfrm>
              <a:off x="0" y="5191812"/>
              <a:ext cx="9144000" cy="169357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994" y="5544616"/>
              <a:ext cx="3516035" cy="1088514"/>
            </a:xfrm>
            <a:prstGeom prst="rect">
              <a:avLst/>
            </a:prstGeom>
          </p:spPr>
        </p:pic>
      </p:grpSp>
    </p:spTree>
    <p:extLst>
      <p:ext uri="{BB962C8B-B14F-4D97-AF65-F5344CB8AC3E}">
        <p14:creationId xmlns:p14="http://schemas.microsoft.com/office/powerpoint/2010/main" val="984426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269" y="764704"/>
            <a:ext cx="7129462" cy="402748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0" y="5191812"/>
            <a:ext cx="9144000" cy="1693572"/>
            <a:chOff x="0" y="5191812"/>
            <a:chExt cx="9144000" cy="1693572"/>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59" r="1159" b="7558"/>
            <a:stretch/>
          </p:blipFill>
          <p:spPr>
            <a:xfrm>
              <a:off x="0" y="5191812"/>
              <a:ext cx="9144000" cy="16935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994" y="5544616"/>
              <a:ext cx="3516035" cy="1088514"/>
            </a:xfrm>
            <a:prstGeom prst="rect">
              <a:avLst/>
            </a:prstGeom>
          </p:spPr>
        </p:pic>
      </p:grpSp>
    </p:spTree>
    <p:extLst>
      <p:ext uri="{BB962C8B-B14F-4D97-AF65-F5344CB8AC3E}">
        <p14:creationId xmlns:p14="http://schemas.microsoft.com/office/powerpoint/2010/main" val="2762405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459273973"/>
              </p:ext>
            </p:extLst>
          </p:nvPr>
        </p:nvGraphicFramePr>
        <p:xfrm>
          <a:off x="457200" y="2020888"/>
          <a:ext cx="8229600" cy="407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endParaRPr lang="en-AU"/>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13" y="-18561"/>
            <a:ext cx="9120287" cy="567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0" y="5544616"/>
            <a:ext cx="9144000" cy="1340768"/>
            <a:chOff x="0" y="5191812"/>
            <a:chExt cx="9144000" cy="1693572"/>
          </a:xfrm>
        </p:grpSpPr>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l="1159" r="1159" b="7558"/>
            <a:stretch/>
          </p:blipFill>
          <p:spPr>
            <a:xfrm>
              <a:off x="0" y="5191812"/>
              <a:ext cx="9144000" cy="1693572"/>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1994" y="5544616"/>
              <a:ext cx="3516035" cy="1088514"/>
            </a:xfrm>
            <a:prstGeom prst="rect">
              <a:avLst/>
            </a:prstGeom>
          </p:spPr>
        </p:pic>
      </p:grpSp>
    </p:spTree>
    <p:extLst>
      <p:ext uri="{BB962C8B-B14F-4D97-AF65-F5344CB8AC3E}">
        <p14:creationId xmlns:p14="http://schemas.microsoft.com/office/powerpoint/2010/main" val="1226092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5544616"/>
            <a:ext cx="9144000" cy="1340768"/>
            <a:chOff x="0" y="5191812"/>
            <a:chExt cx="9144000" cy="1693572"/>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59" r="1159" b="7558"/>
            <a:stretch/>
          </p:blipFill>
          <p:spPr>
            <a:xfrm>
              <a:off x="0" y="5191812"/>
              <a:ext cx="9144000" cy="16935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1994" y="5544616"/>
              <a:ext cx="3516035" cy="1088514"/>
            </a:xfrm>
            <a:prstGeom prst="rect">
              <a:avLst/>
            </a:prstGeom>
          </p:spPr>
        </p:pic>
      </p:grpSp>
      <p:sp>
        <p:nvSpPr>
          <p:cNvPr id="4" name="TextBox 3"/>
          <p:cNvSpPr txBox="1"/>
          <p:nvPr/>
        </p:nvSpPr>
        <p:spPr>
          <a:xfrm>
            <a:off x="323528" y="332656"/>
            <a:ext cx="8712968" cy="1015663"/>
          </a:xfrm>
          <a:prstGeom prst="rect">
            <a:avLst/>
          </a:prstGeom>
          <a:noFill/>
        </p:spPr>
        <p:txBody>
          <a:bodyPr wrap="square" rtlCol="0">
            <a:spAutoFit/>
          </a:bodyPr>
          <a:lstStyle/>
          <a:p>
            <a:pPr algn="ctr"/>
            <a:r>
              <a:rPr lang="en-AU" sz="3000" b="1" dirty="0">
                <a:solidFill>
                  <a:srgbClr val="FF0000"/>
                </a:solidFill>
                <a:latin typeface="+mj-lt"/>
                <a:cs typeface="Arial" pitchFamily="34" charset="0"/>
              </a:rPr>
              <a:t>Aboriginal Resident Client Population </a:t>
            </a:r>
            <a:endParaRPr lang="en-AU" sz="3000" b="1" dirty="0" smtClean="0">
              <a:solidFill>
                <a:srgbClr val="FF0000"/>
              </a:solidFill>
              <a:latin typeface="+mj-lt"/>
              <a:cs typeface="Arial" pitchFamily="34" charset="0"/>
            </a:endParaRPr>
          </a:p>
          <a:p>
            <a:pPr algn="ctr"/>
            <a:r>
              <a:rPr lang="en-AU" sz="3000" b="1" dirty="0" smtClean="0">
                <a:solidFill>
                  <a:srgbClr val="FF0000"/>
                </a:solidFill>
                <a:latin typeface="+mj-lt"/>
                <a:cs typeface="Arial" pitchFamily="34" charset="0"/>
              </a:rPr>
              <a:t>across </a:t>
            </a:r>
            <a:r>
              <a:rPr lang="en-AU" sz="3000" b="1" dirty="0">
                <a:solidFill>
                  <a:srgbClr val="FF0000"/>
                </a:solidFill>
                <a:latin typeface="+mj-lt"/>
                <a:cs typeface="Arial" pitchFamily="34" charset="0"/>
              </a:rPr>
              <a:t>all </a:t>
            </a:r>
            <a:r>
              <a:rPr lang="en-AU" sz="3000" b="1" dirty="0" smtClean="0">
                <a:solidFill>
                  <a:srgbClr val="FF0000"/>
                </a:solidFill>
                <a:latin typeface="+mj-lt"/>
                <a:cs typeface="Arial" pitchFamily="34" charset="0"/>
              </a:rPr>
              <a:t>Congress Clinics</a:t>
            </a:r>
            <a:endParaRPr lang="en-AU" sz="3000" b="1" dirty="0">
              <a:latin typeface="+mj-lt"/>
              <a:cs typeface="Arial" pitchFamily="34" charset="0"/>
            </a:endParaRPr>
          </a:p>
        </p:txBody>
      </p:sp>
      <p:graphicFrame>
        <p:nvGraphicFramePr>
          <p:cNvPr id="16" name="Content Placeholder 15"/>
          <p:cNvGraphicFramePr>
            <a:graphicFrameLocks noGrp="1"/>
          </p:cNvGraphicFramePr>
          <p:nvPr>
            <p:ph sz="quarter" idx="4294967295"/>
            <p:extLst>
              <p:ext uri="{D42A27DB-BD31-4B8C-83A1-F6EECF244321}">
                <p14:modId xmlns:p14="http://schemas.microsoft.com/office/powerpoint/2010/main" val="4058697337"/>
              </p:ext>
            </p:extLst>
          </p:nvPr>
        </p:nvGraphicFramePr>
        <p:xfrm>
          <a:off x="1362788" y="1484784"/>
          <a:ext cx="6634445" cy="3910440"/>
        </p:xfrm>
        <a:graphic>
          <a:graphicData uri="http://schemas.openxmlformats.org/drawingml/2006/table">
            <a:tbl>
              <a:tblPr>
                <a:tableStyleId>{5C22544A-7EE6-4342-B048-85BDC9FD1C3A}</a:tableStyleId>
              </a:tblPr>
              <a:tblGrid>
                <a:gridCol w="3346372"/>
                <a:gridCol w="3288073"/>
              </a:tblGrid>
              <a:tr h="738906">
                <a:tc>
                  <a:txBody>
                    <a:bodyPr/>
                    <a:lstStyle/>
                    <a:p>
                      <a:pPr algn="l" fontAlgn="ctr"/>
                      <a:r>
                        <a:rPr lang="en-AU" sz="2800" u="none" strike="noStrike" dirty="0">
                          <a:solidFill>
                            <a:schemeClr val="tx1"/>
                          </a:solidFill>
                          <a:effectLst/>
                        </a:rPr>
                        <a:t>Clinic</a:t>
                      </a:r>
                      <a:endParaRPr lang="en-AU" sz="2800" b="1" i="0" u="none" strike="noStrike" dirty="0">
                        <a:solidFill>
                          <a:schemeClr val="tx1"/>
                        </a:solidFill>
                        <a:effectLst/>
                        <a:latin typeface="Calibri"/>
                      </a:endParaRPr>
                    </a:p>
                  </a:txBody>
                  <a:tcPr marL="8745" marR="8745" marT="8745" marB="0" anchor="ctr">
                    <a:solidFill>
                      <a:schemeClr val="bg1"/>
                    </a:solidFill>
                  </a:tcPr>
                </a:tc>
                <a:tc>
                  <a:txBody>
                    <a:bodyPr/>
                    <a:lstStyle/>
                    <a:p>
                      <a:pPr algn="l" fontAlgn="b"/>
                      <a:r>
                        <a:rPr lang="en-AU" sz="2800" u="none" strike="noStrike">
                          <a:solidFill>
                            <a:schemeClr val="tx1"/>
                          </a:solidFill>
                          <a:effectLst/>
                        </a:rPr>
                        <a:t>Resident Population as at 30 June 2015</a:t>
                      </a:r>
                      <a:endParaRPr lang="en-AU" sz="2800" b="1" i="0" u="none" strike="noStrike">
                        <a:solidFill>
                          <a:schemeClr val="tx1"/>
                        </a:solidFill>
                        <a:effectLst/>
                        <a:latin typeface="Calibri"/>
                      </a:endParaRPr>
                    </a:p>
                  </a:txBody>
                  <a:tcPr marL="8745" marR="8745" marT="8745" marB="0" anchor="b">
                    <a:solidFill>
                      <a:schemeClr val="bg1"/>
                    </a:solidFill>
                  </a:tcPr>
                </a:tc>
              </a:tr>
              <a:tr h="422592">
                <a:tc>
                  <a:txBody>
                    <a:bodyPr/>
                    <a:lstStyle/>
                    <a:p>
                      <a:pPr algn="l" fontAlgn="b"/>
                      <a:r>
                        <a:rPr lang="en-AU" sz="2800" u="none" strike="noStrike">
                          <a:solidFill>
                            <a:schemeClr val="tx1"/>
                          </a:solidFill>
                          <a:effectLst/>
                        </a:rPr>
                        <a:t>Congress Town Clinics</a:t>
                      </a:r>
                      <a:endParaRPr lang="en-AU" sz="2800" b="0" i="0" u="none" strike="noStrike">
                        <a:solidFill>
                          <a:schemeClr val="tx1"/>
                        </a:solidFill>
                        <a:effectLst/>
                        <a:latin typeface="Calibri"/>
                      </a:endParaRPr>
                    </a:p>
                  </a:txBody>
                  <a:tcPr marL="8745" marR="8745" marT="8745" marB="0" anchor="b">
                    <a:solidFill>
                      <a:schemeClr val="bg1"/>
                    </a:solidFill>
                  </a:tcPr>
                </a:tc>
                <a:tc>
                  <a:txBody>
                    <a:bodyPr/>
                    <a:lstStyle/>
                    <a:p>
                      <a:pPr algn="r" fontAlgn="b"/>
                      <a:r>
                        <a:rPr lang="en-AU" sz="2800" u="none" strike="noStrike">
                          <a:solidFill>
                            <a:schemeClr val="tx1"/>
                          </a:solidFill>
                          <a:effectLst/>
                        </a:rPr>
                        <a:t>9462</a:t>
                      </a:r>
                      <a:endParaRPr lang="en-AU" sz="2800" b="0" i="0" u="none" strike="noStrike">
                        <a:solidFill>
                          <a:schemeClr val="tx1"/>
                        </a:solidFill>
                        <a:effectLst/>
                        <a:latin typeface="Calibri"/>
                      </a:endParaRPr>
                    </a:p>
                  </a:txBody>
                  <a:tcPr marL="8745" marR="8745" marT="8745" marB="0" anchor="b">
                    <a:solidFill>
                      <a:schemeClr val="bg1"/>
                    </a:solidFill>
                  </a:tcPr>
                </a:tc>
              </a:tr>
              <a:tr h="422592">
                <a:tc>
                  <a:txBody>
                    <a:bodyPr/>
                    <a:lstStyle/>
                    <a:p>
                      <a:pPr algn="l" fontAlgn="b"/>
                      <a:r>
                        <a:rPr lang="en-AU" sz="2800" u="none" strike="noStrike">
                          <a:solidFill>
                            <a:schemeClr val="tx1"/>
                          </a:solidFill>
                          <a:effectLst/>
                        </a:rPr>
                        <a:t>Ntaria</a:t>
                      </a:r>
                      <a:endParaRPr lang="en-AU" sz="2800" b="0" i="0" u="none" strike="noStrike">
                        <a:solidFill>
                          <a:schemeClr val="tx1"/>
                        </a:solidFill>
                        <a:effectLst/>
                        <a:latin typeface="Calibri"/>
                      </a:endParaRPr>
                    </a:p>
                  </a:txBody>
                  <a:tcPr marL="8745" marR="8745" marT="8745" marB="0" anchor="b">
                    <a:solidFill>
                      <a:schemeClr val="bg1"/>
                    </a:solidFill>
                  </a:tcPr>
                </a:tc>
                <a:tc>
                  <a:txBody>
                    <a:bodyPr/>
                    <a:lstStyle/>
                    <a:p>
                      <a:pPr algn="r" fontAlgn="b"/>
                      <a:r>
                        <a:rPr lang="en-AU" sz="2800" u="none" strike="noStrike">
                          <a:solidFill>
                            <a:schemeClr val="tx1"/>
                          </a:solidFill>
                          <a:effectLst/>
                        </a:rPr>
                        <a:t>702</a:t>
                      </a:r>
                      <a:endParaRPr lang="en-AU" sz="2800" b="0" i="0" u="none" strike="noStrike">
                        <a:solidFill>
                          <a:schemeClr val="tx1"/>
                        </a:solidFill>
                        <a:effectLst/>
                        <a:latin typeface="Calibri"/>
                      </a:endParaRPr>
                    </a:p>
                  </a:txBody>
                  <a:tcPr marL="8745" marR="8745" marT="8745" marB="0" anchor="b">
                    <a:solidFill>
                      <a:schemeClr val="bg1"/>
                    </a:solidFill>
                  </a:tcPr>
                </a:tc>
              </a:tr>
              <a:tr h="422592">
                <a:tc>
                  <a:txBody>
                    <a:bodyPr/>
                    <a:lstStyle/>
                    <a:p>
                      <a:pPr algn="l" fontAlgn="b"/>
                      <a:r>
                        <a:rPr lang="en-AU" sz="2800" u="none" strike="noStrike">
                          <a:solidFill>
                            <a:schemeClr val="tx1"/>
                          </a:solidFill>
                          <a:effectLst/>
                        </a:rPr>
                        <a:t>Santa Teresa</a:t>
                      </a:r>
                      <a:endParaRPr lang="en-AU" sz="2800" b="0" i="0" u="none" strike="noStrike">
                        <a:solidFill>
                          <a:schemeClr val="tx1"/>
                        </a:solidFill>
                        <a:effectLst/>
                        <a:latin typeface="Calibri"/>
                      </a:endParaRPr>
                    </a:p>
                  </a:txBody>
                  <a:tcPr marL="8745" marR="8745" marT="8745" marB="0" anchor="b">
                    <a:solidFill>
                      <a:schemeClr val="bg1"/>
                    </a:solidFill>
                  </a:tcPr>
                </a:tc>
                <a:tc>
                  <a:txBody>
                    <a:bodyPr/>
                    <a:lstStyle/>
                    <a:p>
                      <a:pPr algn="r" fontAlgn="b"/>
                      <a:r>
                        <a:rPr lang="en-AU" sz="2800" u="none" strike="noStrike">
                          <a:solidFill>
                            <a:schemeClr val="tx1"/>
                          </a:solidFill>
                          <a:effectLst/>
                        </a:rPr>
                        <a:t>593</a:t>
                      </a:r>
                      <a:endParaRPr lang="en-AU" sz="2800" b="0" i="0" u="none" strike="noStrike">
                        <a:solidFill>
                          <a:schemeClr val="tx1"/>
                        </a:solidFill>
                        <a:effectLst/>
                        <a:latin typeface="Calibri"/>
                      </a:endParaRPr>
                    </a:p>
                  </a:txBody>
                  <a:tcPr marL="8745" marR="8745" marT="8745" marB="0" anchor="b">
                    <a:solidFill>
                      <a:schemeClr val="bg1"/>
                    </a:solidFill>
                  </a:tcPr>
                </a:tc>
              </a:tr>
              <a:tr h="422592">
                <a:tc>
                  <a:txBody>
                    <a:bodyPr/>
                    <a:lstStyle/>
                    <a:p>
                      <a:pPr algn="l" fontAlgn="b"/>
                      <a:r>
                        <a:rPr lang="en-AU" sz="2800" u="none" strike="noStrike">
                          <a:solidFill>
                            <a:schemeClr val="tx1"/>
                          </a:solidFill>
                          <a:effectLst/>
                        </a:rPr>
                        <a:t>Mutitjulu</a:t>
                      </a:r>
                      <a:endParaRPr lang="en-AU" sz="2800" b="0" i="0" u="none" strike="noStrike">
                        <a:solidFill>
                          <a:schemeClr val="tx1"/>
                        </a:solidFill>
                        <a:effectLst/>
                        <a:latin typeface="Calibri"/>
                      </a:endParaRPr>
                    </a:p>
                  </a:txBody>
                  <a:tcPr marL="8745" marR="8745" marT="8745" marB="0" anchor="b">
                    <a:solidFill>
                      <a:schemeClr val="bg1"/>
                    </a:solidFill>
                  </a:tcPr>
                </a:tc>
                <a:tc>
                  <a:txBody>
                    <a:bodyPr/>
                    <a:lstStyle/>
                    <a:p>
                      <a:pPr algn="r" fontAlgn="b"/>
                      <a:r>
                        <a:rPr lang="en-AU" sz="2800" u="none" strike="noStrike">
                          <a:solidFill>
                            <a:schemeClr val="tx1"/>
                          </a:solidFill>
                          <a:effectLst/>
                        </a:rPr>
                        <a:t>479</a:t>
                      </a:r>
                      <a:endParaRPr lang="en-AU" sz="2800" b="0" i="0" u="none" strike="noStrike">
                        <a:solidFill>
                          <a:schemeClr val="tx1"/>
                        </a:solidFill>
                        <a:effectLst/>
                        <a:latin typeface="Calibri"/>
                      </a:endParaRPr>
                    </a:p>
                  </a:txBody>
                  <a:tcPr marL="8745" marR="8745" marT="8745" marB="0" anchor="b">
                    <a:solidFill>
                      <a:schemeClr val="bg1"/>
                    </a:solidFill>
                  </a:tcPr>
                </a:tc>
              </a:tr>
              <a:tr h="422592">
                <a:tc>
                  <a:txBody>
                    <a:bodyPr/>
                    <a:lstStyle/>
                    <a:p>
                      <a:pPr algn="l" fontAlgn="b"/>
                      <a:r>
                        <a:rPr lang="en-AU" sz="2800" u="none" strike="noStrike">
                          <a:solidFill>
                            <a:schemeClr val="tx1"/>
                          </a:solidFill>
                          <a:effectLst/>
                        </a:rPr>
                        <a:t>Amoonguna</a:t>
                      </a:r>
                      <a:endParaRPr lang="en-AU" sz="2800" b="0" i="0" u="none" strike="noStrike">
                        <a:solidFill>
                          <a:schemeClr val="tx1"/>
                        </a:solidFill>
                        <a:effectLst/>
                        <a:latin typeface="Calibri"/>
                      </a:endParaRPr>
                    </a:p>
                  </a:txBody>
                  <a:tcPr marL="8745" marR="8745" marT="8745" marB="0" anchor="b">
                    <a:solidFill>
                      <a:schemeClr val="bg1"/>
                    </a:solidFill>
                  </a:tcPr>
                </a:tc>
                <a:tc>
                  <a:txBody>
                    <a:bodyPr/>
                    <a:lstStyle/>
                    <a:p>
                      <a:pPr algn="r" fontAlgn="b"/>
                      <a:r>
                        <a:rPr lang="en-AU" sz="2800" u="none" strike="noStrike">
                          <a:solidFill>
                            <a:schemeClr val="tx1"/>
                          </a:solidFill>
                          <a:effectLst/>
                        </a:rPr>
                        <a:t>431</a:t>
                      </a:r>
                      <a:endParaRPr lang="en-AU" sz="2800" b="0" i="0" u="none" strike="noStrike">
                        <a:solidFill>
                          <a:schemeClr val="tx1"/>
                        </a:solidFill>
                        <a:effectLst/>
                        <a:latin typeface="Calibri"/>
                      </a:endParaRPr>
                    </a:p>
                  </a:txBody>
                  <a:tcPr marL="8745" marR="8745" marT="8745" marB="0" anchor="b">
                    <a:solidFill>
                      <a:schemeClr val="bg1"/>
                    </a:solidFill>
                  </a:tcPr>
                </a:tc>
              </a:tr>
              <a:tr h="422592">
                <a:tc>
                  <a:txBody>
                    <a:bodyPr/>
                    <a:lstStyle/>
                    <a:p>
                      <a:pPr algn="l" fontAlgn="b"/>
                      <a:r>
                        <a:rPr lang="en-AU" sz="2800" u="none" strike="noStrike">
                          <a:solidFill>
                            <a:schemeClr val="tx1"/>
                          </a:solidFill>
                          <a:effectLst/>
                        </a:rPr>
                        <a:t>Utju</a:t>
                      </a:r>
                      <a:endParaRPr lang="en-AU" sz="2800" b="0" i="0" u="none" strike="noStrike">
                        <a:solidFill>
                          <a:schemeClr val="tx1"/>
                        </a:solidFill>
                        <a:effectLst/>
                        <a:latin typeface="Calibri"/>
                      </a:endParaRPr>
                    </a:p>
                  </a:txBody>
                  <a:tcPr marL="8745" marR="8745" marT="8745" marB="0" anchor="b">
                    <a:solidFill>
                      <a:schemeClr val="bg1"/>
                    </a:solidFill>
                  </a:tcPr>
                </a:tc>
                <a:tc>
                  <a:txBody>
                    <a:bodyPr/>
                    <a:lstStyle/>
                    <a:p>
                      <a:pPr algn="r" fontAlgn="b"/>
                      <a:r>
                        <a:rPr lang="en-AU" sz="2800" u="none" strike="noStrike">
                          <a:solidFill>
                            <a:schemeClr val="tx1"/>
                          </a:solidFill>
                          <a:effectLst/>
                        </a:rPr>
                        <a:t>167</a:t>
                      </a:r>
                      <a:endParaRPr lang="en-AU" sz="2800" b="0" i="0" u="none" strike="noStrike">
                        <a:solidFill>
                          <a:schemeClr val="tx1"/>
                        </a:solidFill>
                        <a:effectLst/>
                        <a:latin typeface="Calibri"/>
                      </a:endParaRPr>
                    </a:p>
                  </a:txBody>
                  <a:tcPr marL="8745" marR="8745" marT="8745" marB="0" anchor="b">
                    <a:solidFill>
                      <a:schemeClr val="bg1"/>
                    </a:solidFill>
                  </a:tcPr>
                </a:tc>
              </a:tr>
              <a:tr h="422592">
                <a:tc>
                  <a:txBody>
                    <a:bodyPr/>
                    <a:lstStyle/>
                    <a:p>
                      <a:pPr algn="l" fontAlgn="b"/>
                      <a:r>
                        <a:rPr lang="en-AU" sz="2800" u="none" strike="noStrike">
                          <a:solidFill>
                            <a:schemeClr val="tx1"/>
                          </a:solidFill>
                          <a:effectLst/>
                        </a:rPr>
                        <a:t>Wallace Rockhole</a:t>
                      </a:r>
                      <a:endParaRPr lang="en-AU" sz="2800" b="0" i="0" u="none" strike="noStrike">
                        <a:solidFill>
                          <a:schemeClr val="tx1"/>
                        </a:solidFill>
                        <a:effectLst/>
                        <a:latin typeface="Calibri"/>
                      </a:endParaRPr>
                    </a:p>
                  </a:txBody>
                  <a:tcPr marL="8745" marR="8745" marT="8745" marB="0" anchor="b">
                    <a:solidFill>
                      <a:schemeClr val="bg1"/>
                    </a:solidFill>
                  </a:tcPr>
                </a:tc>
                <a:tc>
                  <a:txBody>
                    <a:bodyPr/>
                    <a:lstStyle/>
                    <a:p>
                      <a:pPr algn="r" fontAlgn="b"/>
                      <a:r>
                        <a:rPr lang="en-AU" sz="2800" u="none" strike="noStrike" dirty="0">
                          <a:solidFill>
                            <a:schemeClr val="tx1"/>
                          </a:solidFill>
                          <a:effectLst/>
                        </a:rPr>
                        <a:t>76</a:t>
                      </a:r>
                      <a:endParaRPr lang="en-AU" sz="2800" b="0" i="0" u="none" strike="noStrike" dirty="0">
                        <a:solidFill>
                          <a:schemeClr val="tx1"/>
                        </a:solidFill>
                        <a:effectLst/>
                        <a:latin typeface="Calibri"/>
                      </a:endParaRPr>
                    </a:p>
                  </a:txBody>
                  <a:tcPr marL="8745" marR="8745" marT="8745" marB="0" anchor="b">
                    <a:solidFill>
                      <a:schemeClr val="bg1"/>
                    </a:solidFill>
                  </a:tcPr>
                </a:tc>
              </a:tr>
            </a:tbl>
          </a:graphicData>
        </a:graphic>
      </p:graphicFrame>
    </p:spTree>
    <p:extLst>
      <p:ext uri="{BB962C8B-B14F-4D97-AF65-F5344CB8AC3E}">
        <p14:creationId xmlns:p14="http://schemas.microsoft.com/office/powerpoint/2010/main" val="11943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50883" cy="554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a:grpSpLocks/>
          </p:cNvGrpSpPr>
          <p:nvPr/>
        </p:nvGrpSpPr>
        <p:grpSpPr bwMode="auto">
          <a:xfrm>
            <a:off x="0" y="5544320"/>
            <a:ext cx="9144000" cy="1313680"/>
            <a:chOff x="0" y="8176"/>
            <a:chExt cx="14400" cy="2624"/>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176"/>
              <a:ext cx="14400" cy="266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2" y="8732"/>
              <a:ext cx="5537" cy="17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0059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ands-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9333" name="Text Box 5"/>
          <p:cNvSpPr txBox="1">
            <a:spLocks noChangeArrowheads="1"/>
          </p:cNvSpPr>
          <p:nvPr/>
        </p:nvSpPr>
        <p:spPr bwMode="auto">
          <a:xfrm>
            <a:off x="76199" y="228600"/>
            <a:ext cx="9051471" cy="2862322"/>
          </a:xfrm>
          <a:prstGeom prst="rect">
            <a:avLst/>
          </a:prstGeom>
          <a:noFill/>
          <a:ln w="9525">
            <a:noFill/>
            <a:miter lim="800000"/>
            <a:headEnd/>
            <a:tailEnd/>
          </a:ln>
          <a:effec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50000"/>
              </a:spcBef>
              <a:spcAft>
                <a:spcPct val="0"/>
              </a:spcAft>
              <a:defRPr/>
            </a:pPr>
            <a:r>
              <a:rPr lang="en-US" sz="6000" dirty="0" smtClean="0">
                <a:solidFill>
                  <a:srgbClr val="FFFFFF"/>
                </a:solidFill>
                <a:effectLst>
                  <a:outerShdw blurRad="38100" dist="38100" dir="2700000" algn="tl">
                    <a:srgbClr val="000000"/>
                  </a:outerShdw>
                </a:effectLst>
                <a:cs typeface="Arial" pitchFamily="34" charset="0"/>
              </a:rPr>
              <a:t>Towards an evidence based alcohol and other drug treatment model </a:t>
            </a:r>
          </a:p>
        </p:txBody>
      </p:sp>
      <p:pic>
        <p:nvPicPr>
          <p:cNvPr id="4102" name="Picture 6" descr="CAAC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5445224"/>
            <a:ext cx="1585416" cy="11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436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 y="247291"/>
            <a:ext cx="5486400" cy="231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866293"/>
            <a:ext cx="5464676" cy="244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a:grpSpLocks/>
          </p:cNvGrpSpPr>
          <p:nvPr/>
        </p:nvGrpSpPr>
        <p:grpSpPr bwMode="auto">
          <a:xfrm>
            <a:off x="0" y="5544320"/>
            <a:ext cx="9144000" cy="1313680"/>
            <a:chOff x="0" y="8176"/>
            <a:chExt cx="14400" cy="2624"/>
          </a:xfrm>
        </p:grpSpPr>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8176"/>
              <a:ext cx="14400" cy="26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2" y="8732"/>
              <a:ext cx="5537" cy="17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8804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282" y="1946143"/>
            <a:ext cx="3522012" cy="232983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a:grpSpLocks/>
          </p:cNvGrpSpPr>
          <p:nvPr/>
        </p:nvGrpSpPr>
        <p:grpSpPr bwMode="auto">
          <a:xfrm>
            <a:off x="0" y="5544320"/>
            <a:ext cx="9144000" cy="1313680"/>
            <a:chOff x="0" y="8176"/>
            <a:chExt cx="14400" cy="2624"/>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176"/>
              <a:ext cx="14400" cy="2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2" y="8732"/>
              <a:ext cx="5537" cy="171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5280" b="42451"/>
          <a:stretch/>
        </p:blipFill>
        <p:spPr bwMode="auto">
          <a:xfrm>
            <a:off x="6804248" y="2564904"/>
            <a:ext cx="1929533" cy="276883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85872" y="199038"/>
            <a:ext cx="2667618" cy="2685947"/>
          </a:xfrm>
          <a:prstGeom prst="rect">
            <a:avLst/>
          </a:prstGeom>
          <a:noFill/>
          <a:ln w="12700"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356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0" y="457200"/>
            <a:ext cx="9144000" cy="5170646"/>
          </a:xfrm>
          <a:prstGeom prst="rect">
            <a:avLst/>
          </a:prstGeom>
          <a:solidFill>
            <a:schemeClr val="bg1"/>
          </a:solidFill>
          <a:ln>
            <a:noFill/>
          </a:ln>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r>
              <a:rPr lang="en-AU" sz="5500" b="1" dirty="0" smtClean="0">
                <a:solidFill>
                  <a:srgbClr val="FFFF00"/>
                </a:solidFill>
                <a:cs typeface="Tahoma" pitchFamily="34" charset="0"/>
              </a:rPr>
              <a:t>Drug addiction is a</a:t>
            </a:r>
          </a:p>
          <a:p>
            <a:pPr eaLnBrk="0" fontAlgn="base" hangingPunct="0">
              <a:spcBef>
                <a:spcPct val="0"/>
              </a:spcBef>
              <a:spcAft>
                <a:spcPct val="0"/>
              </a:spcAft>
              <a:defRPr/>
            </a:pPr>
            <a:r>
              <a:rPr lang="en-AU" sz="5500" b="1" u="sng" dirty="0" smtClean="0">
                <a:solidFill>
                  <a:srgbClr val="33CC33"/>
                </a:solidFill>
                <a:effectLst>
                  <a:outerShdw blurRad="38100" dist="38100" dir="2700000" algn="tl">
                    <a:srgbClr val="000000"/>
                  </a:outerShdw>
                </a:effectLst>
                <a:cs typeface="Tahoma" pitchFamily="34" charset="0"/>
              </a:rPr>
              <a:t>BRAIN</a:t>
            </a:r>
            <a:r>
              <a:rPr lang="en-AU" sz="5500" b="1" dirty="0" smtClean="0">
                <a:solidFill>
                  <a:srgbClr val="33CC33"/>
                </a:solidFill>
                <a:cs typeface="Tahoma" pitchFamily="34" charset="0"/>
              </a:rPr>
              <a:t> </a:t>
            </a:r>
            <a:r>
              <a:rPr lang="en-AU" sz="5500" b="1" dirty="0" smtClean="0">
                <a:solidFill>
                  <a:srgbClr val="FFFF00"/>
                </a:solidFill>
                <a:cs typeface="Tahoma" pitchFamily="34" charset="0"/>
              </a:rPr>
              <a:t>disease that is expressed in </a:t>
            </a:r>
            <a:r>
              <a:rPr lang="en-AU" sz="5500" b="1" u="sng" dirty="0" smtClean="0">
                <a:solidFill>
                  <a:srgbClr val="33CC33"/>
                </a:solidFill>
                <a:effectLst>
                  <a:outerShdw blurRad="38100" dist="38100" dir="2700000" algn="tl">
                    <a:srgbClr val="000000"/>
                  </a:outerShdw>
                </a:effectLst>
                <a:cs typeface="Tahoma" pitchFamily="34" charset="0"/>
              </a:rPr>
              <a:t>BEHAVIORAL</a:t>
            </a:r>
            <a:r>
              <a:rPr lang="en-AU" sz="5500" b="1" dirty="0" smtClean="0">
                <a:solidFill>
                  <a:srgbClr val="00FF00"/>
                </a:solidFill>
                <a:cs typeface="Tahoma" pitchFamily="34" charset="0"/>
              </a:rPr>
              <a:t> </a:t>
            </a:r>
            <a:r>
              <a:rPr lang="en-AU" sz="5500" b="1" dirty="0" smtClean="0">
                <a:solidFill>
                  <a:srgbClr val="FFFF00"/>
                </a:solidFill>
                <a:cs typeface="Tahoma" pitchFamily="34" charset="0"/>
              </a:rPr>
              <a:t>ways and which occurs in a </a:t>
            </a:r>
          </a:p>
          <a:p>
            <a:pPr eaLnBrk="0" fontAlgn="base" hangingPunct="0">
              <a:spcBef>
                <a:spcPct val="0"/>
              </a:spcBef>
              <a:spcAft>
                <a:spcPct val="0"/>
              </a:spcAft>
              <a:defRPr/>
            </a:pPr>
            <a:r>
              <a:rPr lang="en-AU" sz="5500" b="1" u="sng" dirty="0" smtClean="0">
                <a:solidFill>
                  <a:srgbClr val="33CC33"/>
                </a:solidFill>
                <a:effectLst>
                  <a:outerShdw blurRad="38100" dist="38100" dir="2700000" algn="tl">
                    <a:srgbClr val="000000"/>
                  </a:outerShdw>
                </a:effectLst>
                <a:cs typeface="Tahoma" pitchFamily="34" charset="0"/>
              </a:rPr>
              <a:t>SOCIAL</a:t>
            </a:r>
            <a:r>
              <a:rPr lang="en-AU" sz="5500" b="1" dirty="0" smtClean="0">
                <a:solidFill>
                  <a:srgbClr val="FFFF00"/>
                </a:solidFill>
                <a:cs typeface="Tahoma" pitchFamily="34" charset="0"/>
              </a:rPr>
              <a:t> context</a:t>
            </a:r>
            <a:endParaRPr lang="en-AU" sz="5500" dirty="0" smtClean="0">
              <a:solidFill>
                <a:srgbClr val="F8F8F8"/>
              </a:solidFill>
              <a:latin typeface="Times New Roman" pitchFamily="18" charset="0"/>
              <a:cs typeface="Tahoma" pitchFamily="34" charset="0"/>
            </a:endParaRPr>
          </a:p>
        </p:txBody>
      </p:sp>
      <p:grpSp>
        <p:nvGrpSpPr>
          <p:cNvPr id="3" name="Group 2"/>
          <p:cNvGrpSpPr/>
          <p:nvPr/>
        </p:nvGrpSpPr>
        <p:grpSpPr>
          <a:xfrm>
            <a:off x="0" y="5897420"/>
            <a:ext cx="9144000" cy="1340768"/>
            <a:chOff x="0" y="5191812"/>
            <a:chExt cx="9144000" cy="1693572"/>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59" r="1159" b="7558"/>
            <a:stretch/>
          </p:blipFill>
          <p:spPr>
            <a:xfrm>
              <a:off x="0" y="5191812"/>
              <a:ext cx="9144000" cy="16935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1994" y="5544616"/>
              <a:ext cx="3516035" cy="1088514"/>
            </a:xfrm>
            <a:prstGeom prst="rect">
              <a:avLst/>
            </a:prstGeom>
          </p:spPr>
        </p:pic>
      </p:grpSp>
    </p:spTree>
    <p:extLst>
      <p:ext uri="{BB962C8B-B14F-4D97-AF65-F5344CB8AC3E}">
        <p14:creationId xmlns:p14="http://schemas.microsoft.com/office/powerpoint/2010/main" val="429263278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2883</TotalTime>
  <Words>1562</Words>
  <Application>Microsoft Office PowerPoint</Application>
  <PresentationFormat>On-screen Show (4:3)</PresentationFormat>
  <Paragraphs>130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BlackTie</vt:lpstr>
      <vt:lpstr> A Central Australian  Aboriginal Community Perspective.  Tracey Brand General Manager, Health Services Central Australian Aboriginal Congress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 delivery model: 3-stream approach with care coordination and case management</vt:lpstr>
      <vt:lpstr>PowerPoint Presentation</vt:lpstr>
      <vt:lpstr>PowerPoint Presentation</vt:lpstr>
      <vt:lpstr>PowerPoint Presentation</vt:lpstr>
      <vt:lpstr>PowerPoint Presentation</vt:lpstr>
      <vt:lpstr>PowerPoint Presentation</vt:lpstr>
    </vt:vector>
  </TitlesOfParts>
  <Company>CAACac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Boffa</dc:creator>
  <cp:lastModifiedBy>Tracey Brand</cp:lastModifiedBy>
  <cp:revision>178</cp:revision>
  <dcterms:created xsi:type="dcterms:W3CDTF">2014-11-02T10:13:17Z</dcterms:created>
  <dcterms:modified xsi:type="dcterms:W3CDTF">2015-11-03T22:30:51Z</dcterms:modified>
</cp:coreProperties>
</file>