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91" r:id="rId2"/>
    <p:sldId id="256" r:id="rId3"/>
    <p:sldId id="257" r:id="rId4"/>
    <p:sldId id="258" r:id="rId5"/>
    <p:sldId id="259" r:id="rId6"/>
    <p:sldId id="260" r:id="rId7"/>
    <p:sldId id="261" r:id="rId8"/>
    <p:sldId id="262" r:id="rId9"/>
    <p:sldId id="263" r:id="rId10"/>
    <p:sldId id="264" r:id="rId11"/>
    <p:sldId id="265" r:id="rId12"/>
    <p:sldId id="269" r:id="rId13"/>
    <p:sldId id="270" r:id="rId14"/>
    <p:sldId id="267" r:id="rId15"/>
    <p:sldId id="277" r:id="rId16"/>
    <p:sldId id="280" r:id="rId17"/>
    <p:sldId id="281" r:id="rId18"/>
    <p:sldId id="282" r:id="rId19"/>
    <p:sldId id="283" r:id="rId20"/>
    <p:sldId id="271" r:id="rId21"/>
    <p:sldId id="273" r:id="rId22"/>
    <p:sldId id="272" r:id="rId23"/>
    <p:sldId id="274" r:id="rId24"/>
    <p:sldId id="290" r:id="rId25"/>
    <p:sldId id="275" r:id="rId26"/>
    <p:sldId id="284" r:id="rId27"/>
    <p:sldId id="285" r:id="rId28"/>
    <p:sldId id="286" r:id="rId29"/>
    <p:sldId id="287" r:id="rId30"/>
    <p:sldId id="288" r:id="rId31"/>
    <p:sldId id="289" r:id="rId32"/>
    <p:sldId id="278" r:id="rId33"/>
    <p:sldId id="27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7"/>
    <p:restoredTop sz="95206"/>
  </p:normalViewPr>
  <p:slideViewPr>
    <p:cSldViewPr snapToGrid="0" snapToObjects="1">
      <p:cViewPr>
        <p:scale>
          <a:sx n="126" d="100"/>
          <a:sy n="126" d="100"/>
        </p:scale>
        <p:origin x="200" y="-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4" d="100"/>
          <a:sy n="74" d="100"/>
        </p:scale>
        <p:origin x="3528" y="184"/>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3B695A-38AC-0F45-9864-9F958692ED3C}" type="datetimeFigureOut">
              <a:rPr lang="en-US" smtClean="0"/>
              <a:t>6/28/17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52A705-1EC9-B948-AE05-3625CB935BB9}" type="slidenum">
              <a:rPr lang="en-US" smtClean="0"/>
              <a:t>‹#›</a:t>
            </a:fld>
            <a:endParaRPr lang="en-US"/>
          </a:p>
        </p:txBody>
      </p:sp>
    </p:spTree>
    <p:extLst>
      <p:ext uri="{BB962C8B-B14F-4D97-AF65-F5344CB8AC3E}">
        <p14:creationId xmlns:p14="http://schemas.microsoft.com/office/powerpoint/2010/main" val="97837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dirty="0" smtClean="0"/>
              <a:t> Hello, I am Jenny McFarland, and I work for Central Australian Youth Link</a:t>
            </a:r>
            <a:r>
              <a:rPr lang="en-US" baseline="0" dirty="0" smtClean="0"/>
              <a:t> Up Service (CAYLUS) in Alice Springs.  This presentation is about some of the complex territory that has to be negotiated in the Aboriginal social and digital environment.  I will be boring you with some stats first.  The demographic and workforce participation stats are sourced from research using ABS stats. Then I will tell you some true stories from the bush.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a:t>
            </a:fld>
            <a:endParaRPr lang="en-US"/>
          </a:p>
        </p:txBody>
      </p:sp>
    </p:spTree>
    <p:extLst>
      <p:ext uri="{BB962C8B-B14F-4D97-AF65-F5344CB8AC3E}">
        <p14:creationId xmlns:p14="http://schemas.microsoft.com/office/powerpoint/2010/main" val="133268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Disabled people,</a:t>
            </a:r>
            <a:r>
              <a:rPr lang="en-US" baseline="0" dirty="0" smtClean="0"/>
              <a:t> like old people, generally live with family. If they are lucky enough to get any sort of disability support payment, their income is looking after other family as well.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10</a:t>
            </a:fld>
            <a:endParaRPr lang="en-US"/>
          </a:p>
        </p:txBody>
      </p:sp>
    </p:spTree>
    <p:extLst>
      <p:ext uri="{BB962C8B-B14F-4D97-AF65-F5344CB8AC3E}">
        <p14:creationId xmlns:p14="http://schemas.microsoft.com/office/powerpoint/2010/main" val="128840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knows?  Maybe these 6 have jobs.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11</a:t>
            </a:fld>
            <a:endParaRPr lang="en-US"/>
          </a:p>
        </p:txBody>
      </p:sp>
    </p:spTree>
    <p:extLst>
      <p:ext uri="{BB962C8B-B14F-4D97-AF65-F5344CB8AC3E}">
        <p14:creationId xmlns:p14="http://schemas.microsoft.com/office/powerpoint/2010/main" val="11918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 unpaid jobs are being done by 49 adults</a:t>
            </a:r>
            <a:r>
              <a:rPr lang="en-US" baseline="0" dirty="0" smtClean="0"/>
              <a:t> of working age, and that is work that is being done within the family.  This is a lot of unpaid work that is not counted as labor force participation.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12</a:t>
            </a:fld>
            <a:endParaRPr lang="en-US"/>
          </a:p>
        </p:txBody>
      </p:sp>
    </p:spTree>
    <p:extLst>
      <p:ext uri="{BB962C8B-B14F-4D97-AF65-F5344CB8AC3E}">
        <p14:creationId xmlns:p14="http://schemas.microsoft.com/office/powerpoint/2010/main" val="123785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Including those with disabilities and people in jail, t</a:t>
            </a:r>
            <a:r>
              <a:rPr lang="en-US" dirty="0" smtClean="0"/>
              <a:t>hat</a:t>
            </a:r>
            <a:r>
              <a:rPr lang="en-US" baseline="0" dirty="0" smtClean="0"/>
              <a:t> makes </a:t>
            </a:r>
            <a:r>
              <a:rPr lang="en-US" dirty="0" smtClean="0"/>
              <a:t>59 people</a:t>
            </a:r>
            <a:r>
              <a:rPr lang="en-US" baseline="0" dirty="0" smtClean="0"/>
              <a:t> out of 100 people that are of working age in remote Aboriginal communities.</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13</a:t>
            </a:fld>
            <a:endParaRPr lang="en-US"/>
          </a:p>
        </p:txBody>
      </p:sp>
    </p:spTree>
    <p:extLst>
      <p:ext uri="{BB962C8B-B14F-4D97-AF65-F5344CB8AC3E}">
        <p14:creationId xmlns:p14="http://schemas.microsoft.com/office/powerpoint/2010/main" val="87829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stats apply to people</a:t>
            </a:r>
            <a:r>
              <a:rPr lang="en-US" baseline="0" dirty="0" smtClean="0"/>
              <a:t> in that working age (16-64) group.  There are a couple of things that are noteworthy about these stats.  One is that the proportion of Aboriginal people that are on unemployment benefits (mauve) is actually lower than in major cities. The other is the very high proportion of Aboriginal people in remote communities that receive zero income (green).  They are neither employed, nor on any form of unemployment benefit.  This explodes the myth that people out bush are sitting around on the dole.  Family look after them far more reliably than remote and punitive government systems, though their inability to access or stay on unemployment benefits further impoverishes their families and communities.  The lost income calculation on this graphic is based on the lowest possible </a:t>
            </a:r>
            <a:r>
              <a:rPr lang="en-US" baseline="0" dirty="0" err="1" smtClean="0"/>
              <a:t>Centrelink</a:t>
            </a:r>
            <a:r>
              <a:rPr lang="en-US" baseline="0" dirty="0" smtClean="0"/>
              <a:t> benefit payable. This  situation is probably worse now </a:t>
            </a:r>
            <a:r>
              <a:rPr lang="mr-IN" baseline="0" dirty="0" smtClean="0"/>
              <a:t>–</a:t>
            </a:r>
            <a:r>
              <a:rPr lang="en-US" baseline="0" dirty="0" smtClean="0"/>
              <a:t> these figures are based on ABS stats from 2012-13.  This year, a remote community health service calculated that $600,000 worth of income was lost over the last year </a:t>
            </a:r>
            <a:r>
              <a:rPr lang="mr-IN" baseline="0" dirty="0" smtClean="0"/>
              <a:t>–</a:t>
            </a:r>
            <a:r>
              <a:rPr lang="en-US" baseline="0" dirty="0" smtClean="0"/>
              <a:t> in a community of around 300 people.  In another larger community (about 700 people) it was more than 2 million dollars.   This is why reliable connectivity free of charge is so crucial in remote Aboriginal communities.  There is literally no other way for people who live in these communities to access the most basic of services and entitlements.  Systemic poverty makes it both impossible and inequitable to expect people to pay for connectivity that is free in the rest of Australia.  One public servant’s annual salary would be more than enough to pay for content filtered </a:t>
            </a:r>
            <a:r>
              <a:rPr lang="en-US" baseline="0" dirty="0" err="1" smtClean="0"/>
              <a:t>wifi</a:t>
            </a:r>
            <a:r>
              <a:rPr lang="en-US" baseline="0" dirty="0" smtClean="0"/>
              <a:t> hotspots in every remote community our region of the NT.  Any takers? Nigel?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14</a:t>
            </a:fld>
            <a:endParaRPr lang="en-US"/>
          </a:p>
        </p:txBody>
      </p:sp>
    </p:spTree>
    <p:extLst>
      <p:ext uri="{BB962C8B-B14F-4D97-AF65-F5344CB8AC3E}">
        <p14:creationId xmlns:p14="http://schemas.microsoft.com/office/powerpoint/2010/main" val="205891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people have access to mobile phones, even if they don’t own one.  They are the device of choice because they are relatively cheap</a:t>
            </a:r>
            <a:r>
              <a:rPr lang="en-US" baseline="0" dirty="0" smtClean="0"/>
              <a:t>, replaceable and available at the local shop. Even in communities without mobile connectivity, mobile phones are the device of choice because they can be used to access websites, send messages and surf the net at the local </a:t>
            </a:r>
            <a:r>
              <a:rPr lang="en-US" baseline="0" dirty="0" err="1" smtClean="0"/>
              <a:t>wifi</a:t>
            </a:r>
            <a:r>
              <a:rPr lang="en-US" baseline="0" dirty="0" smtClean="0"/>
              <a:t> hotspot, the yellow pins on this map.  Mobile phones have a hard life, as they are often shared, relied upon by multiple users, and are very highly valued.  The devices are so highly valued because they are sometimes the only way for people to access services like internet banking, stay in touch with family, etc.  Because of the heavy usage and multiple users, phone credit doesn’t go far.  Prepaid credit, which the majority of Aboriginal people use out bush and in town, is the most expensive way to purchase data, and it is very difficult to navigate prepaid options for recharging your credit, or to work out how much it is actually costing you.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15</a:t>
            </a:fld>
            <a:endParaRPr lang="en-US"/>
          </a:p>
        </p:txBody>
      </p:sp>
    </p:spTree>
    <p:extLst>
      <p:ext uri="{BB962C8B-B14F-4D97-AF65-F5344CB8AC3E}">
        <p14:creationId xmlns:p14="http://schemas.microsoft.com/office/powerpoint/2010/main" val="1805321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Favourite</a:t>
            </a:r>
            <a:r>
              <a:rPr lang="en-US" baseline="0" dirty="0" smtClean="0"/>
              <a:t> apps to download are often games for the kids.</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16</a:t>
            </a:fld>
            <a:endParaRPr lang="en-US"/>
          </a:p>
        </p:txBody>
      </p:sp>
    </p:spTree>
    <p:extLst>
      <p:ext uri="{BB962C8B-B14F-4D97-AF65-F5344CB8AC3E}">
        <p14:creationId xmlns:p14="http://schemas.microsoft.com/office/powerpoint/2010/main" val="39259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love to download music.</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17</a:t>
            </a:fld>
            <a:endParaRPr lang="en-US"/>
          </a:p>
        </p:txBody>
      </p:sp>
    </p:spTree>
    <p:extLst>
      <p:ext uri="{BB962C8B-B14F-4D97-AF65-F5344CB8AC3E}">
        <p14:creationId xmlns:p14="http://schemas.microsoft.com/office/powerpoint/2010/main" val="213548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watch </a:t>
            </a:r>
            <a:r>
              <a:rPr lang="en-US" dirty="0" err="1" smtClean="0"/>
              <a:t>Youtube</a:t>
            </a:r>
            <a:r>
              <a:rPr lang="en-US" baseline="0" dirty="0" smtClean="0"/>
              <a:t> clips.  A great way to find out how to cook a rainbow cake or make a pizza, fix a car engine, watch your </a:t>
            </a:r>
            <a:r>
              <a:rPr lang="en-US" baseline="0" dirty="0" err="1" smtClean="0"/>
              <a:t>favourite</a:t>
            </a:r>
            <a:r>
              <a:rPr lang="en-US" baseline="0" dirty="0" smtClean="0"/>
              <a:t> bands perform, and research funny cat videos.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18</a:t>
            </a:fld>
            <a:endParaRPr lang="en-US"/>
          </a:p>
        </p:txBody>
      </p:sp>
    </p:spTree>
    <p:extLst>
      <p:ext uri="{BB962C8B-B14F-4D97-AF65-F5344CB8AC3E}">
        <p14:creationId xmlns:p14="http://schemas.microsoft.com/office/powerpoint/2010/main" val="1617373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social media is HUGE.  Staying in touch with family is</a:t>
            </a:r>
            <a:r>
              <a:rPr lang="en-US" baseline="0" dirty="0" smtClean="0"/>
              <a:t> paramount, they are the primary and most reliable source of support, and </a:t>
            </a:r>
            <a:r>
              <a:rPr lang="en-US" baseline="0" smtClean="0"/>
              <a:t>the consequences of social </a:t>
            </a:r>
            <a:r>
              <a:rPr lang="en-US" baseline="0" dirty="0" smtClean="0"/>
              <a:t>exclusion can be very dire indeed.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19</a:t>
            </a:fld>
            <a:endParaRPr lang="en-US"/>
          </a:p>
        </p:txBody>
      </p:sp>
    </p:spTree>
    <p:extLst>
      <p:ext uri="{BB962C8B-B14F-4D97-AF65-F5344CB8AC3E}">
        <p14:creationId xmlns:p14="http://schemas.microsoft.com/office/powerpoint/2010/main" val="142223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stats provide essential context for this presentation.</a:t>
            </a:r>
            <a:r>
              <a:rPr lang="en-US" dirty="0" smtClean="0"/>
              <a:t> For every 100 Aboriginal people living</a:t>
            </a:r>
            <a:r>
              <a:rPr lang="en-US" baseline="0" dirty="0" smtClean="0"/>
              <a:t> in a remote community...</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a:t>
            </a:fld>
            <a:endParaRPr lang="en-US"/>
          </a:p>
        </p:txBody>
      </p:sp>
    </p:spTree>
    <p:extLst>
      <p:ext uri="{BB962C8B-B14F-4D97-AF65-F5344CB8AC3E}">
        <p14:creationId xmlns:p14="http://schemas.microsoft.com/office/powerpoint/2010/main" val="514748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it’s time to play</a:t>
            </a:r>
            <a:r>
              <a:rPr lang="en-US" baseline="0" dirty="0" smtClean="0"/>
              <a:t> a game of mobile phone snakes and ladders, a cautionary tale about social exclusion and disruption that involves lot of snakes and hardly any ladders.</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20</a:t>
            </a:fld>
            <a:endParaRPr lang="en-US"/>
          </a:p>
        </p:txBody>
      </p:sp>
    </p:spTree>
    <p:extLst>
      <p:ext uri="{BB962C8B-B14F-4D97-AF65-F5344CB8AC3E}">
        <p14:creationId xmlns:p14="http://schemas.microsoft.com/office/powerpoint/2010/main" val="201784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Nampijinpa</a:t>
            </a:r>
            <a:r>
              <a:rPr lang="en-US" dirty="0" smtClean="0"/>
              <a:t> buys a new phone! She’s got $30 of prepaid phone credit.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21</a:t>
            </a:fld>
            <a:endParaRPr lang="en-US"/>
          </a:p>
        </p:txBody>
      </p:sp>
    </p:spTree>
    <p:extLst>
      <p:ext uri="{BB962C8B-B14F-4D97-AF65-F5344CB8AC3E}">
        <p14:creationId xmlns:p14="http://schemas.microsoft.com/office/powerpoint/2010/main" val="129219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Nampijinpa</a:t>
            </a:r>
            <a:r>
              <a:rPr lang="en-US" baseline="0" dirty="0" smtClean="0"/>
              <a:t> downloads </a:t>
            </a:r>
            <a:r>
              <a:rPr lang="en-US" baseline="0" dirty="0" err="1" smtClean="0"/>
              <a:t>airG</a:t>
            </a:r>
            <a:r>
              <a:rPr lang="en-US" baseline="0" dirty="0" smtClean="0"/>
              <a:t>.  She sends some messages to friends and family, who are all on </a:t>
            </a:r>
            <a:r>
              <a:rPr lang="en-US" baseline="0" dirty="0" err="1" smtClean="0"/>
              <a:t>AirG</a:t>
            </a:r>
            <a:r>
              <a:rPr lang="en-US" baseline="0" dirty="0" smtClean="0"/>
              <a:t>.  She wants to send some little pictures with her messages, so she clicks on the link to sign up for </a:t>
            </a:r>
            <a:r>
              <a:rPr lang="en-US" baseline="0" dirty="0" err="1" smtClean="0"/>
              <a:t>AirG</a:t>
            </a:r>
            <a:r>
              <a:rPr lang="en-US" baseline="0" dirty="0" smtClean="0"/>
              <a:t> VIP.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22</a:t>
            </a:fld>
            <a:endParaRPr lang="en-US"/>
          </a:p>
        </p:txBody>
      </p:sp>
    </p:spTree>
    <p:extLst>
      <p:ext uri="{BB962C8B-B14F-4D97-AF65-F5344CB8AC3E}">
        <p14:creationId xmlns:p14="http://schemas.microsoft.com/office/powerpoint/2010/main" val="580062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she doesn’t </a:t>
            </a:r>
            <a:r>
              <a:rPr lang="en-US" baseline="0" dirty="0" err="1" smtClean="0"/>
              <a:t>realise</a:t>
            </a:r>
            <a:r>
              <a:rPr lang="en-US" baseline="0" dirty="0" smtClean="0"/>
              <a:t> is that </a:t>
            </a:r>
            <a:r>
              <a:rPr lang="en-US" baseline="0" dirty="0" err="1" smtClean="0"/>
              <a:t>AirG</a:t>
            </a:r>
            <a:r>
              <a:rPr lang="en-US" baseline="0" dirty="0" smtClean="0"/>
              <a:t> VIP is costing her $1 a day from her phone credit. She doesn’t read English very well.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23</a:t>
            </a:fld>
            <a:endParaRPr lang="en-US"/>
          </a:p>
        </p:txBody>
      </p:sp>
    </p:spTree>
    <p:extLst>
      <p:ext uri="{BB962C8B-B14F-4D97-AF65-F5344CB8AC3E}">
        <p14:creationId xmlns:p14="http://schemas.microsoft.com/office/powerpoint/2010/main" val="346464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Nampijinpa’s</a:t>
            </a:r>
            <a:r>
              <a:rPr lang="en-US" dirty="0" smtClean="0"/>
              <a:t> three young cousins borrow her phone.</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24</a:t>
            </a:fld>
            <a:endParaRPr lang="en-US"/>
          </a:p>
        </p:txBody>
      </p:sp>
    </p:spTree>
    <p:extLst>
      <p:ext uri="{BB962C8B-B14F-4D97-AF65-F5344CB8AC3E}">
        <p14:creationId xmlns:p14="http://schemas.microsoft.com/office/powerpoint/2010/main" val="15257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send some cheeky messages to people</a:t>
            </a:r>
            <a:r>
              <a:rPr lang="en-US" baseline="0" dirty="0" smtClean="0"/>
              <a:t> on </a:t>
            </a:r>
            <a:r>
              <a:rPr lang="en-US" baseline="0" dirty="0" err="1" smtClean="0"/>
              <a:t>Nampijinpa’s</a:t>
            </a:r>
            <a:r>
              <a:rPr lang="en-US" baseline="0" dirty="0" smtClean="0"/>
              <a:t> contacts list.  They use up all of </a:t>
            </a:r>
            <a:r>
              <a:rPr lang="en-US" baseline="0" dirty="0" err="1" smtClean="0"/>
              <a:t>Nampijinpa’s</a:t>
            </a:r>
            <a:r>
              <a:rPr lang="en-US" baseline="0" dirty="0" smtClean="0"/>
              <a:t> phone credit playing on the internet. </a:t>
            </a:r>
            <a:r>
              <a:rPr lang="en-US" baseline="0" dirty="0" err="1" smtClean="0"/>
              <a:t>Nampijinpa</a:t>
            </a:r>
            <a:r>
              <a:rPr lang="en-US" baseline="0" dirty="0" smtClean="0"/>
              <a:t> has to go down to the community computer room so she can do her </a:t>
            </a:r>
            <a:r>
              <a:rPr lang="en-US" baseline="0" dirty="0" err="1" smtClean="0"/>
              <a:t>Centrelink</a:t>
            </a:r>
            <a:r>
              <a:rPr lang="en-US" baseline="0" dirty="0" smtClean="0"/>
              <a:t> reporting.</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25</a:t>
            </a:fld>
            <a:endParaRPr lang="en-US"/>
          </a:p>
        </p:txBody>
      </p:sp>
    </p:spTree>
    <p:extLst>
      <p:ext uri="{BB962C8B-B14F-4D97-AF65-F5344CB8AC3E}">
        <p14:creationId xmlns:p14="http://schemas.microsoft.com/office/powerpoint/2010/main" val="1944601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time </a:t>
            </a:r>
            <a:r>
              <a:rPr lang="en-US" dirty="0" err="1" smtClean="0"/>
              <a:t>Nampijinpa</a:t>
            </a:r>
            <a:r>
              <a:rPr lang="en-US" dirty="0" smtClean="0"/>
              <a:t> goes to the Store, </a:t>
            </a:r>
            <a:r>
              <a:rPr lang="en-US" dirty="0" err="1" smtClean="0"/>
              <a:t>Nungala</a:t>
            </a:r>
            <a:r>
              <a:rPr lang="en-US" dirty="0" smtClean="0"/>
              <a:t> tries</a:t>
            </a:r>
            <a:r>
              <a:rPr lang="en-US" baseline="0" dirty="0" smtClean="0"/>
              <a:t> to hit her.  After the yelling has died down a bit, </a:t>
            </a:r>
            <a:r>
              <a:rPr lang="en-US" baseline="0" dirty="0" err="1" smtClean="0"/>
              <a:t>Nakamarra</a:t>
            </a:r>
            <a:r>
              <a:rPr lang="en-US" baseline="0" dirty="0" smtClean="0"/>
              <a:t> shows her the message on </a:t>
            </a:r>
            <a:r>
              <a:rPr lang="en-US" baseline="0" dirty="0" err="1" smtClean="0"/>
              <a:t>Nungala’s</a:t>
            </a:r>
            <a:r>
              <a:rPr lang="en-US" baseline="0" dirty="0" smtClean="0"/>
              <a:t> phone that says that </a:t>
            </a:r>
            <a:r>
              <a:rPr lang="en-US" baseline="0" dirty="0" err="1" smtClean="0"/>
              <a:t>Nampijinpa</a:t>
            </a:r>
            <a:r>
              <a:rPr lang="en-US" baseline="0" dirty="0" smtClean="0"/>
              <a:t> is going to steal her husband.  This is extremely offensive, as </a:t>
            </a:r>
            <a:r>
              <a:rPr lang="en-US" baseline="0" dirty="0" err="1" smtClean="0"/>
              <a:t>Nungala’s</a:t>
            </a:r>
            <a:r>
              <a:rPr lang="en-US" baseline="0" dirty="0" smtClean="0"/>
              <a:t> husband is a ”wrong way” </a:t>
            </a:r>
            <a:r>
              <a:rPr lang="en-US" baseline="0" dirty="0" err="1" smtClean="0"/>
              <a:t>realtionship</a:t>
            </a:r>
            <a:r>
              <a:rPr lang="en-US" baseline="0" dirty="0" smtClean="0"/>
              <a:t> for </a:t>
            </a:r>
            <a:r>
              <a:rPr lang="en-US" baseline="0" dirty="0" err="1" smtClean="0"/>
              <a:t>Nampijinpa</a:t>
            </a:r>
            <a:r>
              <a:rPr lang="en-US" baseline="0" dirty="0" smtClean="0"/>
              <a:t>.  </a:t>
            </a:r>
            <a:r>
              <a:rPr lang="en-US" baseline="0" dirty="0" err="1" smtClean="0"/>
              <a:t>Nampijinpa</a:t>
            </a:r>
            <a:r>
              <a:rPr lang="en-US" baseline="0" dirty="0" smtClean="0"/>
              <a:t> doesn’t have a partner right now, so </a:t>
            </a:r>
            <a:r>
              <a:rPr lang="en-US" baseline="0" dirty="0" err="1" smtClean="0"/>
              <a:t>Nungala</a:t>
            </a:r>
            <a:r>
              <a:rPr lang="en-US" baseline="0" dirty="0" smtClean="0"/>
              <a:t> is really jealous.  </a:t>
            </a:r>
            <a:r>
              <a:rPr lang="en-US" baseline="0" dirty="0" err="1" smtClean="0"/>
              <a:t>Nampijinpa</a:t>
            </a:r>
            <a:r>
              <a:rPr lang="en-US" baseline="0" dirty="0" smtClean="0"/>
              <a:t>, </a:t>
            </a:r>
            <a:r>
              <a:rPr lang="en-US" baseline="0" dirty="0" err="1" smtClean="0"/>
              <a:t>Nungala</a:t>
            </a:r>
            <a:r>
              <a:rPr lang="en-US" baseline="0" dirty="0" smtClean="0"/>
              <a:t> and </a:t>
            </a:r>
            <a:r>
              <a:rPr lang="en-US" baseline="0" dirty="0" err="1" smtClean="0"/>
              <a:t>Nakamarra</a:t>
            </a:r>
            <a:r>
              <a:rPr lang="en-US" baseline="0" dirty="0" smtClean="0"/>
              <a:t> work out that those young cousins must have been the ones that sent that message, because they are the only ones that had that phone before it ran out of credit.  The cheeky cousins are lying low and enjoying all the trouble.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26</a:t>
            </a:fld>
            <a:endParaRPr lang="en-US"/>
          </a:p>
        </p:txBody>
      </p:sp>
    </p:spTree>
    <p:extLst>
      <p:ext uri="{BB962C8B-B14F-4D97-AF65-F5344CB8AC3E}">
        <p14:creationId xmlns:p14="http://schemas.microsoft.com/office/powerpoint/2010/main" val="1264197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Family come from other communities for Sports Weekend.  A</a:t>
            </a:r>
            <a:r>
              <a:rPr lang="en-US" baseline="0" dirty="0" smtClean="0"/>
              <a:t> family fight breaks out during a football game, when all the families are together in the one place.  Night Patrol come and break up the fight.  </a:t>
            </a:r>
            <a:r>
              <a:rPr lang="en-US" baseline="0" dirty="0" err="1" smtClean="0"/>
              <a:t>Japaljarri</a:t>
            </a:r>
            <a:r>
              <a:rPr lang="en-US" baseline="0" dirty="0" smtClean="0"/>
              <a:t> from the next community shows the Night Patroller the swearing on </a:t>
            </a:r>
            <a:r>
              <a:rPr lang="en-US" baseline="0" dirty="0" err="1" smtClean="0"/>
              <a:t>AirG</a:t>
            </a:r>
            <a:r>
              <a:rPr lang="en-US" baseline="0" dirty="0" smtClean="0"/>
              <a:t>, and blames </a:t>
            </a:r>
            <a:r>
              <a:rPr lang="en-US" baseline="0" dirty="0" err="1" smtClean="0"/>
              <a:t>Nampijinpa</a:t>
            </a:r>
            <a:r>
              <a:rPr lang="en-US" baseline="0" dirty="0" smtClean="0"/>
              <a:t> for causing the fight.  The Night Patroller has heard about the </a:t>
            </a:r>
            <a:r>
              <a:rPr lang="en-US" baseline="0" dirty="0" err="1" smtClean="0"/>
              <a:t>jealousing</a:t>
            </a:r>
            <a:r>
              <a:rPr lang="en-US" baseline="0" dirty="0" smtClean="0"/>
              <a:t> caused by </a:t>
            </a:r>
            <a:r>
              <a:rPr lang="en-US" baseline="0" dirty="0" err="1" smtClean="0"/>
              <a:t>Nampijinpa’s</a:t>
            </a:r>
            <a:r>
              <a:rPr lang="en-US" baseline="0" dirty="0" smtClean="0"/>
              <a:t> cheeky cousins, and asks the youth worker to show </a:t>
            </a:r>
            <a:r>
              <a:rPr lang="en-US" baseline="0" dirty="0" err="1" smtClean="0"/>
              <a:t>Japaljarri</a:t>
            </a:r>
            <a:r>
              <a:rPr lang="en-US" baseline="0" dirty="0" smtClean="0"/>
              <a:t> and his family how easy it is to impersonate someone if you have their phone.  </a:t>
            </a:r>
            <a:r>
              <a:rPr lang="en-US" baseline="0" dirty="0" err="1" smtClean="0"/>
              <a:t>Japaljarri</a:t>
            </a:r>
            <a:r>
              <a:rPr lang="en-US" baseline="0" dirty="0" smtClean="0"/>
              <a:t> is still suspicious of </a:t>
            </a:r>
            <a:r>
              <a:rPr lang="en-US" baseline="0" dirty="0" err="1" smtClean="0"/>
              <a:t>Nampijinpa</a:t>
            </a:r>
            <a:r>
              <a:rPr lang="en-US" baseline="0" dirty="0" smtClean="0"/>
              <a:t>, but agrees that it might not have been her that was swearing at him and his family.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27</a:t>
            </a:fld>
            <a:endParaRPr lang="en-US"/>
          </a:p>
        </p:txBody>
      </p:sp>
    </p:spTree>
    <p:extLst>
      <p:ext uri="{BB962C8B-B14F-4D97-AF65-F5344CB8AC3E}">
        <p14:creationId xmlns:p14="http://schemas.microsoft.com/office/powerpoint/2010/main" val="1334914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a:t>
            </a:r>
            <a:r>
              <a:rPr lang="en-US" baseline="0" dirty="0" smtClean="0"/>
              <a:t> </a:t>
            </a:r>
            <a:r>
              <a:rPr lang="en-US" dirty="0" smtClean="0"/>
              <a:t>cheeky cousins also sent</a:t>
            </a:r>
            <a:r>
              <a:rPr lang="en-US" baseline="0" dirty="0" smtClean="0"/>
              <a:t> a message to </a:t>
            </a:r>
            <a:r>
              <a:rPr lang="en-US" baseline="0" dirty="0" err="1" smtClean="0"/>
              <a:t>Japangardi</a:t>
            </a:r>
            <a:r>
              <a:rPr lang="en-US" baseline="0" dirty="0" smtClean="0"/>
              <a:t> asking for a nude picture.  </a:t>
            </a:r>
            <a:r>
              <a:rPr lang="en-US" baseline="0" dirty="0" err="1" smtClean="0"/>
              <a:t>Japangardi</a:t>
            </a:r>
            <a:r>
              <a:rPr lang="en-US" baseline="0" dirty="0" smtClean="0"/>
              <a:t> is married to </a:t>
            </a:r>
            <a:r>
              <a:rPr lang="en-US" baseline="0" dirty="0" err="1" smtClean="0"/>
              <a:t>Nampijinpa’s</a:t>
            </a:r>
            <a:r>
              <a:rPr lang="en-US" baseline="0" dirty="0" smtClean="0"/>
              <a:t> sister, so this causes a jealous fight between </a:t>
            </a:r>
            <a:r>
              <a:rPr lang="en-US" baseline="0" dirty="0" err="1" smtClean="0"/>
              <a:t>Japangardi</a:t>
            </a:r>
            <a:r>
              <a:rPr lang="en-US" baseline="0" dirty="0" smtClean="0"/>
              <a:t> and his wife, and another jealous fight between the two </a:t>
            </a:r>
            <a:r>
              <a:rPr lang="en-US" baseline="0" dirty="0" err="1" smtClean="0"/>
              <a:t>Nampijinpa’s</a:t>
            </a:r>
            <a:r>
              <a:rPr lang="en-US" baseline="0" dirty="0" smtClean="0"/>
              <a:t>.  </a:t>
            </a:r>
            <a:r>
              <a:rPr lang="en-US" baseline="0" dirty="0" err="1" smtClean="0"/>
              <a:t>Jealousing</a:t>
            </a:r>
            <a:r>
              <a:rPr lang="en-US" baseline="0" dirty="0" smtClean="0"/>
              <a:t> is a very specific and quite complex form of conflict between Aboriginal people and groups.  Briefly, the kinship system defines one’s obligations and rights within and between families.  Relationships are constantly in the process of being negotiated and re-negotiated, as local circumstances and even location can change the way those rights and responsibilities operate </a:t>
            </a:r>
            <a:r>
              <a:rPr lang="mr-IN" baseline="0" dirty="0" smtClean="0"/>
              <a:t>–</a:t>
            </a:r>
            <a:r>
              <a:rPr lang="en-US" baseline="0" dirty="0" smtClean="0"/>
              <a:t> some people call this negotiating process, which can be quite robust, humbug.  </a:t>
            </a:r>
            <a:r>
              <a:rPr lang="en-US" baseline="0" dirty="0" err="1" smtClean="0"/>
              <a:t>Jealousing</a:t>
            </a:r>
            <a:r>
              <a:rPr lang="en-US" baseline="0" dirty="0" smtClean="0"/>
              <a:t> can be loosely glossed as a sense of aggrieved entitlement, and can be applied to objects and access to resources as well as to interpersonal and family relationships.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28</a:t>
            </a:fld>
            <a:endParaRPr lang="en-US"/>
          </a:p>
        </p:txBody>
      </p:sp>
    </p:spTree>
    <p:extLst>
      <p:ext uri="{BB962C8B-B14F-4D97-AF65-F5344CB8AC3E}">
        <p14:creationId xmlns:p14="http://schemas.microsoft.com/office/powerpoint/2010/main" val="1587760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Conflicts</a:t>
            </a:r>
            <a:r>
              <a:rPr lang="en-US" baseline="0" dirty="0" smtClean="0"/>
              <a:t> created and exacerbated by social media are nothing new, but in a situation where relationships within and between people families can mean the difference as to to whether you and your kids go hungry or not, whether you end up being a perpetrator or a victim of violence (probably both), and whether you are safe, the consequences of digital conflict are particularly toxic.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29</a:t>
            </a:fld>
            <a:endParaRPr lang="en-US"/>
          </a:p>
        </p:txBody>
      </p:sp>
    </p:spTree>
    <p:extLst>
      <p:ext uri="{BB962C8B-B14F-4D97-AF65-F5344CB8AC3E}">
        <p14:creationId xmlns:p14="http://schemas.microsoft.com/office/powerpoint/2010/main" val="71412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have</a:t>
            </a:r>
            <a:r>
              <a:rPr lang="en-US" baseline="0" dirty="0" smtClean="0"/>
              <a:t> a disability, n</a:t>
            </a:r>
            <a:r>
              <a:rPr lang="en-US" dirty="0" smtClean="0"/>
              <a:t>ot including those with under or undiagnosed disabilities such</a:t>
            </a:r>
            <a:r>
              <a:rPr lang="en-US" baseline="0" dirty="0" smtClean="0"/>
              <a:t> as </a:t>
            </a:r>
            <a:r>
              <a:rPr lang="en-US" dirty="0" smtClean="0"/>
              <a:t>FASD and autism.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3</a:t>
            </a:fld>
            <a:endParaRPr lang="en-US"/>
          </a:p>
        </p:txBody>
      </p:sp>
    </p:spTree>
    <p:extLst>
      <p:ext uri="{BB962C8B-B14F-4D97-AF65-F5344CB8AC3E}">
        <p14:creationId xmlns:p14="http://schemas.microsoft.com/office/powerpoint/2010/main" val="296037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 this group of people with no income</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30</a:t>
            </a:fld>
            <a:endParaRPr lang="en-US"/>
          </a:p>
        </p:txBody>
      </p:sp>
    </p:spTree>
    <p:extLst>
      <p:ext uri="{BB962C8B-B14F-4D97-AF65-F5344CB8AC3E}">
        <p14:creationId xmlns:p14="http://schemas.microsoft.com/office/powerpoint/2010/main" val="193106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you are depending on family and</a:t>
            </a:r>
            <a:r>
              <a:rPr lang="en-US" baseline="0" dirty="0" smtClean="0"/>
              <a:t> relationships in order to get the most basic of necessities,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31</a:t>
            </a:fld>
            <a:endParaRPr lang="en-US"/>
          </a:p>
        </p:txBody>
      </p:sp>
    </p:spTree>
    <p:extLst>
      <p:ext uri="{BB962C8B-B14F-4D97-AF65-F5344CB8AC3E}">
        <p14:creationId xmlns:p14="http://schemas.microsoft.com/office/powerpoint/2010/main" val="128159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afford</a:t>
            </a:r>
            <a:r>
              <a:rPr lang="en-US" baseline="0" dirty="0" smtClean="0"/>
              <a:t> to have those relationships </a:t>
            </a:r>
            <a:r>
              <a:rPr lang="en-US" baseline="0" dirty="0" err="1" smtClean="0"/>
              <a:t>jeopardised</a:t>
            </a:r>
            <a:r>
              <a:rPr lang="en-US" baseline="0" dirty="0" smtClean="0"/>
              <a:t> in any way.  As you can see from </a:t>
            </a:r>
            <a:r>
              <a:rPr lang="en-US" baseline="0" dirty="0" err="1" smtClean="0"/>
              <a:t>Nampijinpa’s</a:t>
            </a:r>
            <a:r>
              <a:rPr lang="en-US" baseline="0" dirty="0" smtClean="0"/>
              <a:t> stories, digital conflict has very powerful consequences.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32</a:t>
            </a:fld>
            <a:endParaRPr lang="en-US"/>
          </a:p>
        </p:txBody>
      </p:sp>
    </p:spTree>
    <p:extLst>
      <p:ext uri="{BB962C8B-B14F-4D97-AF65-F5344CB8AC3E}">
        <p14:creationId xmlns:p14="http://schemas.microsoft.com/office/powerpoint/2010/main" val="87933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steals your</a:t>
            </a:r>
            <a:r>
              <a:rPr lang="en-US" baseline="0" dirty="0" smtClean="0"/>
              <a:t> sim card and you can’t ring your parole officer.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gets jealous and smashes your phone.   </a:t>
            </a:r>
            <a:r>
              <a:rPr lang="en-US" dirty="0" smtClean="0"/>
              <a:t>Mobile phone goes flat waiting for </a:t>
            </a:r>
            <a:r>
              <a:rPr lang="en-US" dirty="0" err="1" smtClean="0"/>
              <a:t>Centrelink</a:t>
            </a:r>
            <a:r>
              <a:rPr lang="en-US" dirty="0" smtClean="0"/>
              <a:t>.  Using</a:t>
            </a:r>
            <a:r>
              <a:rPr lang="en-US" baseline="0" dirty="0" smtClean="0"/>
              <a:t> the </a:t>
            </a:r>
            <a:r>
              <a:rPr lang="en-US" baseline="0" dirty="0" err="1" smtClean="0"/>
              <a:t>powerpoint</a:t>
            </a:r>
            <a:r>
              <a:rPr lang="en-US" baseline="0" dirty="0" smtClean="0"/>
              <a:t> at the basketball court to recharge your phone because no-one at home has money for power cards. Council office won’t let you use their phone or power points. </a:t>
            </a:r>
            <a:endParaRPr lang="en-US" dirty="0" smtClean="0"/>
          </a:p>
          <a:p>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33</a:t>
            </a:fld>
            <a:endParaRPr lang="en-US"/>
          </a:p>
        </p:txBody>
      </p:sp>
    </p:spTree>
    <p:extLst>
      <p:ext uri="{BB962C8B-B14F-4D97-AF65-F5344CB8AC3E}">
        <p14:creationId xmlns:p14="http://schemas.microsoft.com/office/powerpoint/2010/main" val="1740204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are under 4.  This is twice the proportion</a:t>
            </a:r>
            <a:r>
              <a:rPr lang="en-US" baseline="0" dirty="0" smtClean="0"/>
              <a:t> of under-4's as in the general population.</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4</a:t>
            </a:fld>
            <a:endParaRPr lang="en-US"/>
          </a:p>
        </p:txBody>
      </p:sp>
    </p:spTree>
    <p:extLst>
      <p:ext uri="{BB962C8B-B14F-4D97-AF65-F5344CB8AC3E}">
        <p14:creationId xmlns:p14="http://schemas.microsoft.com/office/powerpoint/2010/main" val="88446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are in jail.  This number is probably a bit on</a:t>
            </a:r>
            <a:r>
              <a:rPr lang="en-US" baseline="0" dirty="0" smtClean="0"/>
              <a:t> the low side.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5</a:t>
            </a:fld>
            <a:endParaRPr lang="en-US"/>
          </a:p>
        </p:txBody>
      </p:sp>
    </p:spTree>
    <p:extLst>
      <p:ext uri="{BB962C8B-B14F-4D97-AF65-F5344CB8AC3E}">
        <p14:creationId xmlns:p14="http://schemas.microsoft.com/office/powerpoint/2010/main" val="126704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far fewer people</a:t>
            </a:r>
            <a:r>
              <a:rPr lang="en-US" baseline="0" dirty="0" smtClean="0"/>
              <a:t> over 60 in the Aboriginal population than in the non-Aboriginal population </a:t>
            </a:r>
            <a:r>
              <a:rPr lang="mr-IN" baseline="0" dirty="0" smtClean="0"/>
              <a:t>–</a:t>
            </a:r>
            <a:r>
              <a:rPr lang="en-US" baseline="0" dirty="0" smtClean="0"/>
              <a:t> between 4 to 10 times less.</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6</a:t>
            </a:fld>
            <a:endParaRPr lang="en-US"/>
          </a:p>
        </p:txBody>
      </p:sp>
    </p:spTree>
    <p:extLst>
      <p:ext uri="{BB962C8B-B14F-4D97-AF65-F5344CB8AC3E}">
        <p14:creationId xmlns:p14="http://schemas.microsoft.com/office/powerpoint/2010/main" val="56482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Aged care services are very basic in</a:t>
            </a:r>
            <a:r>
              <a:rPr lang="en-US" baseline="0" dirty="0" smtClean="0"/>
              <a:t> many remote communities and older people mostly live with family. It is quite likely that aged people with a pension are providing for other members of their families who have no income.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7</a:t>
            </a:fld>
            <a:endParaRPr lang="en-US"/>
          </a:p>
        </p:txBody>
      </p:sp>
    </p:spTree>
    <p:extLst>
      <p:ext uri="{BB962C8B-B14F-4D97-AF65-F5344CB8AC3E}">
        <p14:creationId xmlns:p14="http://schemas.microsoft.com/office/powerpoint/2010/main" val="1804968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about double</a:t>
            </a:r>
            <a:r>
              <a:rPr lang="en-US" baseline="0" dirty="0" smtClean="0"/>
              <a:t> the number of young Aboriginal people as in the general population.  Young people in this age group used to look after the younger kids, but school has put a stop to that.</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8</a:t>
            </a:fld>
            <a:endParaRPr lang="en-US"/>
          </a:p>
        </p:txBody>
      </p:sp>
    </p:spTree>
    <p:extLst>
      <p:ext uri="{BB962C8B-B14F-4D97-AF65-F5344CB8AC3E}">
        <p14:creationId xmlns:p14="http://schemas.microsoft.com/office/powerpoint/2010/main" val="50130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 people - an average of</a:t>
            </a:r>
            <a:r>
              <a:rPr lang="en-US" baseline="0" dirty="0" smtClean="0"/>
              <a:t> 2 adults per child - are looking after the kids under 4, and probably others as well.  </a:t>
            </a:r>
            <a:endParaRPr lang="en-US" dirty="0"/>
          </a:p>
        </p:txBody>
      </p:sp>
      <p:sp>
        <p:nvSpPr>
          <p:cNvPr id="4" name="Slide Number Placeholder 3"/>
          <p:cNvSpPr>
            <a:spLocks noGrp="1"/>
          </p:cNvSpPr>
          <p:nvPr>
            <p:ph type="sldNum" sz="quarter" idx="10"/>
          </p:nvPr>
        </p:nvSpPr>
        <p:spPr/>
        <p:txBody>
          <a:bodyPr/>
          <a:lstStyle/>
          <a:p>
            <a:fld id="{9B52A705-1EC9-B948-AE05-3625CB935BB9}" type="slidenum">
              <a:rPr lang="en-US" smtClean="0"/>
              <a:t>9</a:t>
            </a:fld>
            <a:endParaRPr lang="en-US"/>
          </a:p>
        </p:txBody>
      </p:sp>
    </p:spTree>
    <p:extLst>
      <p:ext uri="{BB962C8B-B14F-4D97-AF65-F5344CB8AC3E}">
        <p14:creationId xmlns:p14="http://schemas.microsoft.com/office/powerpoint/2010/main" val="40262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6/28/17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6/28/17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www.caylus.org.a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3221" y="72132"/>
            <a:ext cx="7967980" cy="5973068"/>
          </a:xfrm>
          <a:prstGeom prst="rect">
            <a:avLst/>
          </a:prstGeom>
        </p:spPr>
      </p:pic>
      <p:sp>
        <p:nvSpPr>
          <p:cNvPr id="3" name="TextBox 2"/>
          <p:cNvSpPr txBox="1"/>
          <p:nvPr/>
        </p:nvSpPr>
        <p:spPr>
          <a:xfrm>
            <a:off x="1483360" y="6289040"/>
            <a:ext cx="8778240" cy="646331"/>
          </a:xfrm>
          <a:prstGeom prst="rect">
            <a:avLst/>
          </a:prstGeom>
          <a:noFill/>
        </p:spPr>
        <p:txBody>
          <a:bodyPr wrap="square" rtlCol="0">
            <a:spAutoFit/>
          </a:bodyPr>
          <a:lstStyle/>
          <a:p>
            <a:r>
              <a:rPr lang="en-US" sz="3600" dirty="0" smtClean="0">
                <a:solidFill>
                  <a:schemeClr val="bg1">
                    <a:lumMod val="95000"/>
                  </a:schemeClr>
                </a:solidFill>
              </a:rPr>
              <a:t>The life and times of a mobile phone out bush</a:t>
            </a:r>
            <a:endParaRPr lang="en-US" sz="3600" dirty="0">
              <a:solidFill>
                <a:schemeClr val="bg1">
                  <a:lumMod val="95000"/>
                </a:schemeClr>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3315" y="4421051"/>
            <a:ext cx="3735976" cy="1867989"/>
          </a:xfrm>
          <a:prstGeom prst="rect">
            <a:avLst/>
          </a:prstGeom>
        </p:spPr>
      </p:pic>
    </p:spTree>
    <p:extLst>
      <p:ext uri="{BB962C8B-B14F-4D97-AF65-F5344CB8AC3E}">
        <p14:creationId xmlns:p14="http://schemas.microsoft.com/office/powerpoint/2010/main" val="930906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974163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702081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506277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845930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9826" y="237868"/>
            <a:ext cx="10393680" cy="6286500"/>
          </a:xfrm>
          <a:prstGeom prst="rect">
            <a:avLst/>
          </a:prstGeom>
        </p:spPr>
      </p:pic>
    </p:spTree>
    <p:extLst>
      <p:ext uri="{BB962C8B-B14F-4D97-AF65-F5344CB8AC3E}">
        <p14:creationId xmlns:p14="http://schemas.microsoft.com/office/powerpoint/2010/main" val="633159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100" y="0"/>
            <a:ext cx="11588534" cy="6858000"/>
          </a:xfrm>
          <a:prstGeom prst="rect">
            <a:avLst/>
          </a:prstGeom>
        </p:spPr>
      </p:pic>
    </p:spTree>
    <p:extLst>
      <p:ext uri="{BB962C8B-B14F-4D97-AF65-F5344CB8AC3E}">
        <p14:creationId xmlns:p14="http://schemas.microsoft.com/office/powerpoint/2010/main" val="356886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00" y="0"/>
            <a:ext cx="11546978" cy="6858000"/>
          </a:xfrm>
          <a:prstGeom prst="rect">
            <a:avLst/>
          </a:prstGeom>
        </p:spPr>
      </p:pic>
    </p:spTree>
    <p:extLst>
      <p:ext uri="{BB962C8B-B14F-4D97-AF65-F5344CB8AC3E}">
        <p14:creationId xmlns:p14="http://schemas.microsoft.com/office/powerpoint/2010/main" val="2132923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00" y="0"/>
            <a:ext cx="11538925" cy="6858000"/>
          </a:xfrm>
          <a:prstGeom prst="rect">
            <a:avLst/>
          </a:prstGeom>
        </p:spPr>
      </p:pic>
    </p:spTree>
    <p:extLst>
      <p:ext uri="{BB962C8B-B14F-4D97-AF65-F5344CB8AC3E}">
        <p14:creationId xmlns:p14="http://schemas.microsoft.com/office/powerpoint/2010/main" val="860788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0"/>
            <a:ext cx="11558570" cy="6858000"/>
          </a:xfrm>
          <a:prstGeom prst="rect">
            <a:avLst/>
          </a:prstGeom>
        </p:spPr>
      </p:pic>
    </p:spTree>
    <p:extLst>
      <p:ext uri="{BB962C8B-B14F-4D97-AF65-F5344CB8AC3E}">
        <p14:creationId xmlns:p14="http://schemas.microsoft.com/office/powerpoint/2010/main" val="160521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200" y="0"/>
            <a:ext cx="11513307" cy="6858000"/>
          </a:xfrm>
          <a:prstGeom prst="rect">
            <a:avLst/>
          </a:prstGeom>
        </p:spPr>
      </p:pic>
    </p:spTree>
    <p:extLst>
      <p:ext uri="{BB962C8B-B14F-4D97-AF65-F5344CB8AC3E}">
        <p14:creationId xmlns:p14="http://schemas.microsoft.com/office/powerpoint/2010/main" val="978084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8465" cy="6858000"/>
          </a:xfrm>
          <a:prstGeom prst="rect">
            <a:avLst/>
          </a:prstGeom>
        </p:spPr>
      </p:pic>
      <p:sp>
        <p:nvSpPr>
          <p:cNvPr id="2" name="Title 1"/>
          <p:cNvSpPr>
            <a:spLocks noGrp="1"/>
          </p:cNvSpPr>
          <p:nvPr>
            <p:ph type="ctrTitle"/>
          </p:nvPr>
        </p:nvSpPr>
        <p:spPr>
          <a:xfrm>
            <a:off x="1201783" y="657547"/>
            <a:ext cx="10277913" cy="270188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Autofit/>
          </a:bodyPr>
          <a:lstStyle/>
          <a:p>
            <a:pPr algn="ctr"/>
            <a:r>
              <a:rPr lang="en-US" sz="6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For every 100 people in a remote aboriginal community</a:t>
            </a:r>
            <a:endParaRPr lang="en-US" sz="6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487607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48465" cy="6858000"/>
          </a:xfrm>
          <a:prstGeom prst="rect">
            <a:avLst/>
          </a:prstGeom>
        </p:spPr>
      </p:pic>
    </p:spTree>
    <p:extLst>
      <p:ext uri="{BB962C8B-B14F-4D97-AF65-F5344CB8AC3E}">
        <p14:creationId xmlns:p14="http://schemas.microsoft.com/office/powerpoint/2010/main" val="1633432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48465" cy="6858000"/>
          </a:xfrm>
          <a:prstGeom prst="rect">
            <a:avLst/>
          </a:prstGeom>
        </p:spPr>
      </p:pic>
    </p:spTree>
    <p:extLst>
      <p:ext uri="{BB962C8B-B14F-4D97-AF65-F5344CB8AC3E}">
        <p14:creationId xmlns:p14="http://schemas.microsoft.com/office/powerpoint/2010/main" val="753703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48465" cy="6858000"/>
          </a:xfrm>
          <a:prstGeom prst="rect">
            <a:avLst/>
          </a:prstGeom>
        </p:spPr>
      </p:pic>
    </p:spTree>
    <p:extLst>
      <p:ext uri="{BB962C8B-B14F-4D97-AF65-F5344CB8AC3E}">
        <p14:creationId xmlns:p14="http://schemas.microsoft.com/office/powerpoint/2010/main" val="600316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48465" cy="6858000"/>
          </a:xfrm>
          <a:prstGeom prst="rect">
            <a:avLst/>
          </a:prstGeom>
        </p:spPr>
      </p:pic>
    </p:spTree>
    <p:extLst>
      <p:ext uri="{BB962C8B-B14F-4D97-AF65-F5344CB8AC3E}">
        <p14:creationId xmlns:p14="http://schemas.microsoft.com/office/powerpoint/2010/main" val="1169041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48465" cy="6858000"/>
          </a:xfrm>
          <a:prstGeom prst="rect">
            <a:avLst/>
          </a:prstGeom>
        </p:spPr>
      </p:pic>
    </p:spTree>
    <p:extLst>
      <p:ext uri="{BB962C8B-B14F-4D97-AF65-F5344CB8AC3E}">
        <p14:creationId xmlns:p14="http://schemas.microsoft.com/office/powerpoint/2010/main" val="224843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1935583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730082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043714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869747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310020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20207839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2063112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75227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667237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440" y="91440"/>
            <a:ext cx="11023600" cy="5109091"/>
          </a:xfrm>
          <a:prstGeom prst="rect">
            <a:avLst/>
          </a:prstGeom>
          <a:noFill/>
        </p:spPr>
        <p:txBody>
          <a:bodyPr wrap="square" rtlCol="0">
            <a:spAutoFit/>
          </a:bodyPr>
          <a:lstStyle/>
          <a:p>
            <a:pPr marL="285750" indent="-285750">
              <a:buFont typeface="Arial" charset="0"/>
              <a:buChar char="•"/>
            </a:pPr>
            <a:r>
              <a:rPr lang="en-US" sz="2800" dirty="0" smtClean="0">
                <a:solidFill>
                  <a:srgbClr val="FFFF00"/>
                </a:solidFill>
              </a:rPr>
              <a:t>Some other mobile phone hazards:</a:t>
            </a:r>
          </a:p>
          <a:p>
            <a:pPr marL="285750" indent="-285750">
              <a:buFont typeface="Arial" charset="0"/>
              <a:buChar char="•"/>
            </a:pPr>
            <a:r>
              <a:rPr lang="en-US" sz="2400" dirty="0" smtClean="0">
                <a:solidFill>
                  <a:srgbClr val="FFFF00"/>
                </a:solidFill>
              </a:rPr>
              <a:t>These are all stories from people out bush have told me about mobile phones.</a:t>
            </a:r>
          </a:p>
          <a:p>
            <a:pPr marL="285750" indent="-285750">
              <a:buFont typeface="Arial" charset="0"/>
              <a:buChar char="•"/>
            </a:pPr>
            <a:r>
              <a:rPr lang="en-US" dirty="0" smtClean="0"/>
              <a:t>When you buy your new phone, it has to be activated.  You have to have an email address and ID to activate the phone.  You don’t have an email address, so you have to find someone who does who is willing to help you get the phone activated.  The local community store can’t help you.  </a:t>
            </a:r>
            <a:endParaRPr lang="en-US" dirty="0"/>
          </a:p>
          <a:p>
            <a:pPr marL="285750" indent="-285750">
              <a:buFont typeface="Arial" charset="0"/>
              <a:buChar char="•"/>
            </a:pPr>
            <a:r>
              <a:rPr lang="en-US" dirty="0" smtClean="0"/>
              <a:t>When someone steals your </a:t>
            </a:r>
            <a:r>
              <a:rPr lang="en-US" dirty="0" err="1" smtClean="0"/>
              <a:t>simcard</a:t>
            </a:r>
            <a:r>
              <a:rPr lang="en-US" dirty="0" smtClean="0"/>
              <a:t> and you can’t ring your parole officer.  They can’t ring you either.  Warrant gets issued.  This makes you nervous about contacting </a:t>
            </a:r>
            <a:r>
              <a:rPr lang="en-US" dirty="0" err="1" smtClean="0"/>
              <a:t>Centrelink</a:t>
            </a:r>
            <a:r>
              <a:rPr lang="en-US" dirty="0" smtClean="0"/>
              <a:t> or any other government service because now you have a warrant.  </a:t>
            </a:r>
          </a:p>
          <a:p>
            <a:pPr marL="285750" indent="-285750">
              <a:buFont typeface="Arial" charset="0"/>
              <a:buChar char="•"/>
            </a:pPr>
            <a:r>
              <a:rPr lang="en-US" dirty="0" smtClean="0"/>
              <a:t>Someone gets jealous and smashes your phone.  Better than smashing you, but now you can’t contact family, so you have to look for a phone you can borrow.  </a:t>
            </a:r>
          </a:p>
          <a:p>
            <a:pPr marL="285750" indent="-285750">
              <a:buFont typeface="Arial" charset="0"/>
              <a:buChar char="•"/>
            </a:pPr>
            <a:r>
              <a:rPr lang="en-US" dirty="0" smtClean="0"/>
              <a:t>Mobile phone goes flat on hold for </a:t>
            </a:r>
            <a:r>
              <a:rPr lang="en-US" dirty="0" err="1" smtClean="0"/>
              <a:t>Centrelink</a:t>
            </a:r>
            <a:r>
              <a:rPr lang="en-US" dirty="0" smtClean="0"/>
              <a:t>.  Get breached by </a:t>
            </a:r>
            <a:r>
              <a:rPr lang="en-US" dirty="0" err="1" smtClean="0"/>
              <a:t>Centrelink</a:t>
            </a:r>
            <a:r>
              <a:rPr lang="en-US" dirty="0" smtClean="0"/>
              <a:t> and lose your payments.  </a:t>
            </a:r>
          </a:p>
          <a:p>
            <a:pPr marL="285750" indent="-285750">
              <a:buFont typeface="Arial" charset="0"/>
              <a:buChar char="•"/>
            </a:pPr>
            <a:r>
              <a:rPr lang="en-US" dirty="0" smtClean="0"/>
              <a:t>Have to use the </a:t>
            </a:r>
            <a:r>
              <a:rPr lang="en-US" dirty="0" err="1" smtClean="0"/>
              <a:t>powerpoint</a:t>
            </a:r>
            <a:r>
              <a:rPr lang="en-US" dirty="0" smtClean="0"/>
              <a:t> at the basketball court or wait until the computer room is open to recharge your phone because no-one at home has got any money for power cards.  The Council won’t </a:t>
            </a:r>
            <a:r>
              <a:rPr lang="en-US" dirty="0"/>
              <a:t>l</a:t>
            </a:r>
            <a:r>
              <a:rPr lang="en-US" dirty="0" smtClean="0"/>
              <a:t>et you use their phone or power points. </a:t>
            </a:r>
          </a:p>
          <a:p>
            <a:pPr marL="285750" indent="-285750">
              <a:buFont typeface="Arial" charset="0"/>
              <a:buChar char="•"/>
            </a:pPr>
            <a:r>
              <a:rPr lang="en-US" dirty="0" smtClean="0"/>
              <a:t>All your daily data allowance at the </a:t>
            </a:r>
            <a:r>
              <a:rPr lang="en-US" dirty="0" err="1" smtClean="0"/>
              <a:t>wifi</a:t>
            </a:r>
            <a:r>
              <a:rPr lang="en-US" dirty="0" smtClean="0"/>
              <a:t> hotspot gets used up by the phone updating itself, so no data left to do internet banking or </a:t>
            </a:r>
            <a:r>
              <a:rPr lang="en-US" dirty="0" err="1" smtClean="0"/>
              <a:t>Centrelink</a:t>
            </a:r>
            <a:r>
              <a:rPr lang="en-US" dirty="0" smtClean="0"/>
              <a:t> reporting. </a:t>
            </a:r>
          </a:p>
          <a:p>
            <a:pPr marL="285750" indent="-285750">
              <a:buFont typeface="Arial" charset="0"/>
              <a:buChar char="•"/>
            </a:pPr>
            <a:r>
              <a:rPr lang="en-US" dirty="0" smtClean="0"/>
              <a:t>All your daily data at the </a:t>
            </a:r>
            <a:r>
              <a:rPr lang="en-US" dirty="0" err="1" smtClean="0"/>
              <a:t>wifi</a:t>
            </a:r>
            <a:r>
              <a:rPr lang="en-US" dirty="0" smtClean="0"/>
              <a:t> hotspot gets used up with the 20 apps your kids have open on the phone refreshing.</a:t>
            </a:r>
          </a:p>
        </p:txBody>
      </p:sp>
      <p:sp>
        <p:nvSpPr>
          <p:cNvPr id="3" name="TextBox 2"/>
          <p:cNvSpPr txBox="1"/>
          <p:nvPr/>
        </p:nvSpPr>
        <p:spPr>
          <a:xfrm>
            <a:off x="1899920" y="5547360"/>
            <a:ext cx="6522720" cy="523220"/>
          </a:xfrm>
          <a:prstGeom prst="rect">
            <a:avLst/>
          </a:prstGeom>
          <a:noFill/>
        </p:spPr>
        <p:txBody>
          <a:bodyPr wrap="square" rtlCol="0">
            <a:spAutoFit/>
          </a:bodyPr>
          <a:lstStyle/>
          <a:p>
            <a:r>
              <a:rPr lang="en-US" sz="2800" dirty="0" smtClean="0">
                <a:hlinkClick r:id="rId3"/>
              </a:rPr>
              <a:t>www.caylus.org.au</a:t>
            </a:r>
            <a:r>
              <a:rPr lang="en-US" sz="2800" dirty="0" smtClean="0"/>
              <a:t>    </a:t>
            </a:r>
            <a:r>
              <a:rPr lang="en-US" sz="2800" dirty="0"/>
              <a:t>c</a:t>
            </a:r>
            <a:r>
              <a:rPr lang="en-US" sz="2800" dirty="0" smtClean="0"/>
              <a:t>omputer rooms page</a:t>
            </a:r>
            <a:endParaRPr lang="en-US" sz="2800" dirty="0"/>
          </a:p>
        </p:txBody>
      </p:sp>
    </p:spTree>
    <p:extLst>
      <p:ext uri="{BB962C8B-B14F-4D97-AF65-F5344CB8AC3E}">
        <p14:creationId xmlns:p14="http://schemas.microsoft.com/office/powerpoint/2010/main" val="764311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783614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905379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293259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198803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45384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1300" y="0"/>
            <a:ext cx="9159903" cy="6858000"/>
          </a:xfrm>
          <a:prstGeom prst="rect">
            <a:avLst/>
          </a:prstGeom>
        </p:spPr>
      </p:pic>
    </p:spTree>
    <p:extLst>
      <p:ext uri="{BB962C8B-B14F-4D97-AF65-F5344CB8AC3E}">
        <p14:creationId xmlns:p14="http://schemas.microsoft.com/office/powerpoint/2010/main" val="1764532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4738</TotalTime>
  <Words>2082</Words>
  <Application>Microsoft Macintosh PowerPoint</Application>
  <PresentationFormat>Widescreen</PresentationFormat>
  <Paragraphs>79</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Gill Sans MT</vt:lpstr>
      <vt:lpstr>Mangal</vt:lpstr>
      <vt:lpstr>Gallery</vt:lpstr>
      <vt:lpstr>PowerPoint Presentation</vt:lpstr>
      <vt:lpstr>For every 100 people in a remote aboriginal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every 100 people in a remote aboriginal community</dc:title>
  <dc:creator>Jennifer McFarland</dc:creator>
  <cp:lastModifiedBy>Petra Yan</cp:lastModifiedBy>
  <cp:revision>66</cp:revision>
  <cp:lastPrinted>2017-06-16T05:12:05Z</cp:lastPrinted>
  <dcterms:created xsi:type="dcterms:W3CDTF">2017-06-06T05:09:03Z</dcterms:created>
  <dcterms:modified xsi:type="dcterms:W3CDTF">2017-06-28T03:10:58Z</dcterms:modified>
</cp:coreProperties>
</file>