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95" r:id="rId2"/>
  </p:sldMasterIdLst>
  <p:notesMasterIdLst>
    <p:notesMasterId r:id="rId46"/>
  </p:notesMasterIdLst>
  <p:handoutMasterIdLst>
    <p:handoutMasterId r:id="rId47"/>
  </p:handoutMasterIdLst>
  <p:sldIdLst>
    <p:sldId id="390" r:id="rId3"/>
    <p:sldId id="381" r:id="rId4"/>
    <p:sldId id="372" r:id="rId5"/>
    <p:sldId id="377" r:id="rId6"/>
    <p:sldId id="378" r:id="rId7"/>
    <p:sldId id="425" r:id="rId8"/>
    <p:sldId id="379" r:id="rId9"/>
    <p:sldId id="419" r:id="rId10"/>
    <p:sldId id="398" r:id="rId11"/>
    <p:sldId id="374" r:id="rId12"/>
    <p:sldId id="399" r:id="rId13"/>
    <p:sldId id="380" r:id="rId14"/>
    <p:sldId id="375" r:id="rId15"/>
    <p:sldId id="418" r:id="rId16"/>
    <p:sldId id="382" r:id="rId17"/>
    <p:sldId id="346" r:id="rId18"/>
    <p:sldId id="422" r:id="rId19"/>
    <p:sldId id="345" r:id="rId20"/>
    <p:sldId id="347" r:id="rId21"/>
    <p:sldId id="355" r:id="rId22"/>
    <p:sldId id="356" r:id="rId23"/>
    <p:sldId id="423" r:id="rId24"/>
    <p:sldId id="370" r:id="rId25"/>
    <p:sldId id="392" r:id="rId26"/>
    <p:sldId id="393" r:id="rId27"/>
    <p:sldId id="394" r:id="rId28"/>
    <p:sldId id="395" r:id="rId29"/>
    <p:sldId id="396" r:id="rId30"/>
    <p:sldId id="397" r:id="rId31"/>
    <p:sldId id="373" r:id="rId32"/>
    <p:sldId id="383" r:id="rId33"/>
    <p:sldId id="421" r:id="rId34"/>
    <p:sldId id="401" r:id="rId35"/>
    <p:sldId id="403" r:id="rId36"/>
    <p:sldId id="405" r:id="rId37"/>
    <p:sldId id="391" r:id="rId38"/>
    <p:sldId id="387" r:id="rId39"/>
    <p:sldId id="357" r:id="rId40"/>
    <p:sldId id="359" r:id="rId41"/>
    <p:sldId id="360" r:id="rId42"/>
    <p:sldId id="384" r:id="rId43"/>
    <p:sldId id="385" r:id="rId44"/>
    <p:sldId id="386" r:id="rId4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89" autoAdjust="0"/>
    <p:restoredTop sz="83678" autoAdjust="0"/>
  </p:normalViewPr>
  <p:slideViewPr>
    <p:cSldViewPr>
      <p:cViewPr varScale="1">
        <p:scale>
          <a:sx n="66" d="100"/>
          <a:sy n="66" d="100"/>
        </p:scale>
        <p:origin x="654" y="78"/>
      </p:cViewPr>
      <p:guideLst>
        <p:guide orient="horz" pos="2160"/>
        <p:guide pos="2880"/>
      </p:guideLst>
    </p:cSldViewPr>
  </p:slideViewPr>
  <p:outlineViewPr>
    <p:cViewPr>
      <p:scale>
        <a:sx n="33" d="100"/>
        <a:sy n="33" d="100"/>
      </p:scale>
      <p:origin x="0" y="1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hareFiles\Share\NCETA\Projects\Current%20Projects\National%20Alcohol%20and%20Drug%20Knowledgebase\New%20NADK%20Files\Meth\Preliminary%20Meth%20FAQs%2018.12.14\3.%20Use%20Patterns\3.1.%20Meth%20Use%20Among%20Australians\M18\M18.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hareFiles\Share\NCETA\Projects\Conferences%20&amp;%20Presentations\Meth%20Symposium%20May%202015\Promotional%20material\Meth%20brochure%20-%20Ali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hareFiles\Share\NCETA\Projects\Conferences%20&amp;%20Presentations\Meth%20Symposium%20May%202015\Promotional%20material\Meth%20brochure%20-%20Ali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hareFiles\Share\NCETA\Projects\Conferences%20&amp;%20Presentations\Meth%20Symposium%20May%202015\Promotional%20material\Meth%20brochure%20-%20Ali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hareFiles\Share\NCETA\Projects\Current%20Projects\Methamphetamine%20Papers\AODTS%20paper\indigenous%20status%20by%20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46520146520099E-2"/>
          <c:y val="9.6168593441264497E-3"/>
          <c:w val="0.95970695970695896"/>
          <c:h val="0.81100320785412905"/>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Sheet1!$A$11:$A$14</c:f>
              <c:strCache>
                <c:ptCount val="4"/>
                <c:pt idx="0">
                  <c:v>Lifetime</c:v>
                </c:pt>
                <c:pt idx="1">
                  <c:v>Past 12 months</c:v>
                </c:pt>
                <c:pt idx="2">
                  <c:v>Past month</c:v>
                </c:pt>
                <c:pt idx="3">
                  <c:v>Past week</c:v>
                </c:pt>
              </c:strCache>
            </c:strRef>
          </c:cat>
          <c:val>
            <c:numRef>
              <c:f>Sheet1!$B$11:$B$14</c:f>
              <c:numCache>
                <c:formatCode>0%</c:formatCode>
                <c:ptCount val="4"/>
                <c:pt idx="0">
                  <c:v>7.0000000000000007E-2</c:v>
                </c:pt>
                <c:pt idx="1">
                  <c:v>0.02</c:v>
                </c:pt>
                <c:pt idx="2" formatCode="0.0%">
                  <c:v>7.5500000000000003E-3</c:v>
                </c:pt>
                <c:pt idx="3" formatCode="0.0%">
                  <c:v>4.0699999999999998E-3</c:v>
                </c:pt>
              </c:numCache>
            </c:numRef>
          </c:val>
        </c:ser>
        <c:dLbls>
          <c:showLegendKey val="0"/>
          <c:showVal val="1"/>
          <c:showCatName val="0"/>
          <c:showSerName val="0"/>
          <c:showPercent val="0"/>
          <c:showBubbleSize val="0"/>
        </c:dLbls>
        <c:gapWidth val="150"/>
        <c:overlap val="-25"/>
        <c:axId val="168887360"/>
        <c:axId val="169217240"/>
      </c:barChart>
      <c:catAx>
        <c:axId val="168887360"/>
        <c:scaling>
          <c:orientation val="minMax"/>
        </c:scaling>
        <c:delete val="0"/>
        <c:axPos val="b"/>
        <c:numFmt formatCode="General" sourceLinked="0"/>
        <c:majorTickMark val="out"/>
        <c:minorTickMark val="none"/>
        <c:tickLblPos val="nextTo"/>
        <c:crossAx val="169217240"/>
        <c:crosses val="autoZero"/>
        <c:auto val="1"/>
        <c:lblAlgn val="ctr"/>
        <c:lblOffset val="100"/>
        <c:noMultiLvlLbl val="0"/>
      </c:catAx>
      <c:valAx>
        <c:axId val="169217240"/>
        <c:scaling>
          <c:orientation val="minMax"/>
        </c:scaling>
        <c:delete val="1"/>
        <c:axPos val="l"/>
        <c:numFmt formatCode="0%" sourceLinked="1"/>
        <c:majorTickMark val="out"/>
        <c:minorTickMark val="none"/>
        <c:tickLblPos val="nextTo"/>
        <c:crossAx val="168887360"/>
        <c:crosses val="autoZero"/>
        <c:crossBetween val="between"/>
      </c:valAx>
    </c:plotArea>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Sheet7!$B$3</c:f>
              <c:strCache>
                <c:ptCount val="1"/>
                <c:pt idx="0">
                  <c:v>2007</c:v>
                </c:pt>
              </c:strCache>
            </c:strRef>
          </c:tx>
          <c:invertIfNegative val="0"/>
          <c:dLbls>
            <c:dLbl>
              <c:idx val="0"/>
              <c:tx>
                <c:rich>
                  <a:bodyPr/>
                  <a:lstStyle/>
                  <a:p>
                    <a:r>
                      <a:rPr lang="en-US" smtClean="0"/>
                      <a:t>14%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64%</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Sheet7!$A$4:$A$6</c:f>
              <c:strCache>
                <c:ptCount val="3"/>
                <c:pt idx="0">
                  <c:v>Weekly</c:v>
                </c:pt>
                <c:pt idx="1">
                  <c:v>Monthly</c:v>
                </c:pt>
                <c:pt idx="2">
                  <c:v>Yearly</c:v>
                </c:pt>
              </c:strCache>
            </c:strRef>
          </c:cat>
          <c:val>
            <c:numRef>
              <c:f>Sheet7!$B$4:$B$6</c:f>
              <c:numCache>
                <c:formatCode>General</c:formatCode>
                <c:ptCount val="3"/>
                <c:pt idx="0">
                  <c:v>14</c:v>
                </c:pt>
                <c:pt idx="1">
                  <c:v>22</c:v>
                </c:pt>
                <c:pt idx="2">
                  <c:v>64</c:v>
                </c:pt>
              </c:numCache>
            </c:numRef>
          </c:val>
        </c:ser>
        <c:ser>
          <c:idx val="1"/>
          <c:order val="1"/>
          <c:tx>
            <c:strRef>
              <c:f>Sheet7!$C$3</c:f>
              <c:strCache>
                <c:ptCount val="1"/>
                <c:pt idx="0">
                  <c:v>2010</c:v>
                </c:pt>
              </c:strCache>
            </c:strRef>
          </c:tx>
          <c:invertIfNegative val="0"/>
          <c:dLbls>
            <c:dLbl>
              <c:idx val="0"/>
              <c:tx>
                <c:rich>
                  <a:bodyPr/>
                  <a:lstStyle/>
                  <a:p>
                    <a:r>
                      <a:rPr lang="en-US" smtClean="0"/>
                      <a:t>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75%</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Sheet7!$A$4:$A$6</c:f>
              <c:strCache>
                <c:ptCount val="3"/>
                <c:pt idx="0">
                  <c:v>Weekly</c:v>
                </c:pt>
                <c:pt idx="1">
                  <c:v>Monthly</c:v>
                </c:pt>
                <c:pt idx="2">
                  <c:v>Yearly</c:v>
                </c:pt>
              </c:strCache>
            </c:strRef>
          </c:cat>
          <c:val>
            <c:numRef>
              <c:f>Sheet7!$C$4:$C$6</c:f>
              <c:numCache>
                <c:formatCode>General</c:formatCode>
                <c:ptCount val="3"/>
                <c:pt idx="0">
                  <c:v>9</c:v>
                </c:pt>
                <c:pt idx="1">
                  <c:v>16</c:v>
                </c:pt>
                <c:pt idx="2">
                  <c:v>75</c:v>
                </c:pt>
              </c:numCache>
            </c:numRef>
          </c:val>
        </c:ser>
        <c:ser>
          <c:idx val="2"/>
          <c:order val="2"/>
          <c:tx>
            <c:strRef>
              <c:f>Sheet7!$D$3</c:f>
              <c:strCache>
                <c:ptCount val="1"/>
                <c:pt idx="0">
                  <c:v>2013</c:v>
                </c:pt>
              </c:strCache>
            </c:strRef>
          </c:tx>
          <c:invertIfNegative val="0"/>
          <c:dLbls>
            <c:dLbl>
              <c:idx val="0"/>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68%</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Sheet7!$A$4:$A$6</c:f>
              <c:strCache>
                <c:ptCount val="3"/>
                <c:pt idx="0">
                  <c:v>Weekly</c:v>
                </c:pt>
                <c:pt idx="1">
                  <c:v>Monthly</c:v>
                </c:pt>
                <c:pt idx="2">
                  <c:v>Yearly</c:v>
                </c:pt>
              </c:strCache>
            </c:strRef>
          </c:cat>
          <c:val>
            <c:numRef>
              <c:f>Sheet7!$D$4:$D$6</c:f>
              <c:numCache>
                <c:formatCode>General</c:formatCode>
                <c:ptCount val="3"/>
                <c:pt idx="0">
                  <c:v>16</c:v>
                </c:pt>
                <c:pt idx="1">
                  <c:v>17</c:v>
                </c:pt>
                <c:pt idx="2">
                  <c:v>68</c:v>
                </c:pt>
              </c:numCache>
            </c:numRef>
          </c:val>
        </c:ser>
        <c:dLbls>
          <c:showLegendKey val="0"/>
          <c:showVal val="0"/>
          <c:showCatName val="0"/>
          <c:showSerName val="0"/>
          <c:showPercent val="0"/>
          <c:showBubbleSize val="0"/>
        </c:dLbls>
        <c:gapWidth val="96"/>
        <c:axId val="168658968"/>
        <c:axId val="168752464"/>
      </c:barChart>
      <c:catAx>
        <c:axId val="168658968"/>
        <c:scaling>
          <c:orientation val="minMax"/>
        </c:scaling>
        <c:delete val="0"/>
        <c:axPos val="b"/>
        <c:title>
          <c:tx>
            <c:rich>
              <a:bodyPr/>
              <a:lstStyle/>
              <a:p>
                <a:pPr>
                  <a:defRPr/>
                </a:pPr>
                <a:r>
                  <a:rPr lang="en-AU"/>
                  <a:t>Frequency of Methamphetamine Use</a:t>
                </a:r>
              </a:p>
            </c:rich>
          </c:tx>
          <c:layout>
            <c:manualLayout>
              <c:xMode val="edge"/>
              <c:yMode val="edge"/>
              <c:x val="0.31918987459443299"/>
              <c:y val="0.83868712246153299"/>
            </c:manualLayout>
          </c:layout>
          <c:overlay val="0"/>
        </c:title>
        <c:numFmt formatCode="General" sourceLinked="1"/>
        <c:majorTickMark val="none"/>
        <c:minorTickMark val="none"/>
        <c:tickLblPos val="nextTo"/>
        <c:crossAx val="168752464"/>
        <c:crosses val="autoZero"/>
        <c:auto val="0"/>
        <c:lblAlgn val="ctr"/>
        <c:lblOffset val="100"/>
        <c:noMultiLvlLbl val="0"/>
      </c:catAx>
      <c:valAx>
        <c:axId val="168752464"/>
        <c:scaling>
          <c:orientation val="minMax"/>
        </c:scaling>
        <c:delete val="1"/>
        <c:axPos val="r"/>
        <c:numFmt formatCode="General" sourceLinked="1"/>
        <c:majorTickMark val="out"/>
        <c:minorTickMark val="none"/>
        <c:tickLblPos val="nextTo"/>
        <c:crossAx val="168658968"/>
        <c:crosses val="max"/>
        <c:crossBetween val="between"/>
      </c:valAx>
    </c:plotArea>
    <c:legend>
      <c:legendPos val="b"/>
      <c:layout>
        <c:manualLayout>
          <c:xMode val="edge"/>
          <c:yMode val="edge"/>
          <c:x val="0.315892480200613"/>
          <c:y val="0.924689778058848"/>
          <c:w val="0.36461552457890201"/>
          <c:h val="7.5310221941151903E-2"/>
        </c:manualLayout>
      </c:layout>
      <c:overlay val="0"/>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Sheet2!$B$28</c:f>
              <c:strCache>
                <c:ptCount val="1"/>
                <c:pt idx="0">
                  <c:v>2007</c:v>
                </c:pt>
              </c:strCache>
            </c:strRef>
          </c:tx>
          <c:invertIfNegative val="0"/>
          <c:dLbls>
            <c:dLbl>
              <c:idx val="0"/>
              <c:layout>
                <c:manualLayout>
                  <c:x val="-1.8565188663247901E-2"/>
                  <c:y val="3.06250943469934E-3"/>
                </c:manualLayout>
              </c:layout>
              <c:tx>
                <c:rich>
                  <a:bodyPr/>
                  <a:lstStyle/>
                  <a:p>
                    <a:r>
                      <a:rPr lang="en-US" sz="1400" dirty="0" smtClean="0"/>
                      <a:t>    56%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400" smtClean="0"/>
                      <a:t>27%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3.7130377326496599E-3"/>
                  <c:y val="0"/>
                </c:manualLayout>
              </c:layout>
              <c:tx>
                <c:rich>
                  <a:bodyPr/>
                  <a:lstStyle/>
                  <a:p>
                    <a:r>
                      <a:rPr lang="en-US" sz="1400" smtClean="0"/>
                      <a:t>12%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400" smtClean="0"/>
                      <a:t>5%</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Sheet2!$A$29:$A$32</c:f>
              <c:strCache>
                <c:ptCount val="4"/>
                <c:pt idx="0">
                  <c:v>Speed</c:v>
                </c:pt>
                <c:pt idx="1">
                  <c:v>Ice</c:v>
                </c:pt>
                <c:pt idx="2">
                  <c:v>Base</c:v>
                </c:pt>
                <c:pt idx="3">
                  <c:v>Other</c:v>
                </c:pt>
              </c:strCache>
            </c:strRef>
          </c:cat>
          <c:val>
            <c:numRef>
              <c:f>Sheet2!$B$29:$B$32</c:f>
              <c:numCache>
                <c:formatCode>0</c:formatCode>
                <c:ptCount val="4"/>
                <c:pt idx="0">
                  <c:v>56.3</c:v>
                </c:pt>
                <c:pt idx="1">
                  <c:v>26.7</c:v>
                </c:pt>
                <c:pt idx="2">
                  <c:v>12.4</c:v>
                </c:pt>
                <c:pt idx="3">
                  <c:v>4.5</c:v>
                </c:pt>
              </c:numCache>
            </c:numRef>
          </c:val>
        </c:ser>
        <c:ser>
          <c:idx val="1"/>
          <c:order val="1"/>
          <c:tx>
            <c:strRef>
              <c:f>Sheet2!$C$28</c:f>
              <c:strCache>
                <c:ptCount val="1"/>
                <c:pt idx="0">
                  <c:v>2010</c:v>
                </c:pt>
              </c:strCache>
            </c:strRef>
          </c:tx>
          <c:invertIfNegative val="0"/>
          <c:dLbls>
            <c:dLbl>
              <c:idx val="0"/>
              <c:tx>
                <c:rich>
                  <a:bodyPr/>
                  <a:lstStyle/>
                  <a:p>
                    <a:r>
                      <a:rPr lang="en-US" sz="1400" dirty="0" smtClean="0"/>
                      <a:t> 59%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400" dirty="0" smtClean="0"/>
                      <a:t> 22%</a:t>
                    </a:r>
                    <a:endParaRPr lang="en-US" sz="1200"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400" dirty="0" smtClean="0"/>
                      <a:t>  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400" smtClean="0"/>
                      <a:t>8%</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Sheet2!$A$29:$A$32</c:f>
              <c:strCache>
                <c:ptCount val="4"/>
                <c:pt idx="0">
                  <c:v>Speed</c:v>
                </c:pt>
                <c:pt idx="1">
                  <c:v>Ice</c:v>
                </c:pt>
                <c:pt idx="2">
                  <c:v>Base</c:v>
                </c:pt>
                <c:pt idx="3">
                  <c:v>Other</c:v>
                </c:pt>
              </c:strCache>
            </c:strRef>
          </c:cat>
          <c:val>
            <c:numRef>
              <c:f>Sheet2!$C$29:$C$32</c:f>
              <c:numCache>
                <c:formatCode>0</c:formatCode>
                <c:ptCount val="4"/>
                <c:pt idx="0">
                  <c:v>58.832000000000001</c:v>
                </c:pt>
                <c:pt idx="1">
                  <c:v>21.678999999999991</c:v>
                </c:pt>
                <c:pt idx="2">
                  <c:v>11.766</c:v>
                </c:pt>
                <c:pt idx="3">
                  <c:v>7.7200000000000006</c:v>
                </c:pt>
              </c:numCache>
            </c:numRef>
          </c:val>
        </c:ser>
        <c:ser>
          <c:idx val="2"/>
          <c:order val="2"/>
          <c:tx>
            <c:strRef>
              <c:f>Sheet2!$D$28</c:f>
              <c:strCache>
                <c:ptCount val="1"/>
                <c:pt idx="0">
                  <c:v>2013</c:v>
                </c:pt>
              </c:strCache>
            </c:strRef>
          </c:tx>
          <c:invertIfNegative val="0"/>
          <c:dLbls>
            <c:dLbl>
              <c:idx val="0"/>
              <c:tx>
                <c:rich>
                  <a:bodyPr/>
                  <a:lstStyle/>
                  <a:p>
                    <a:r>
                      <a:rPr lang="en-US" sz="1400" dirty="0" smtClean="0"/>
                      <a:t>   39%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400" smtClean="0"/>
                      <a:t>50%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400" dirty="0" smtClean="0"/>
                      <a:t>  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400" smtClean="0"/>
                      <a:t>4%</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Sheet2!$A$29:$A$32</c:f>
              <c:strCache>
                <c:ptCount val="4"/>
                <c:pt idx="0">
                  <c:v>Speed</c:v>
                </c:pt>
                <c:pt idx="1">
                  <c:v>Ice</c:v>
                </c:pt>
                <c:pt idx="2">
                  <c:v>Base</c:v>
                </c:pt>
                <c:pt idx="3">
                  <c:v>Other</c:v>
                </c:pt>
              </c:strCache>
            </c:strRef>
          </c:cat>
          <c:val>
            <c:numRef>
              <c:f>Sheet2!$D$29:$D$32</c:f>
              <c:numCache>
                <c:formatCode>0</c:formatCode>
                <c:ptCount val="4"/>
                <c:pt idx="0">
                  <c:v>38.5</c:v>
                </c:pt>
                <c:pt idx="1">
                  <c:v>50.4</c:v>
                </c:pt>
                <c:pt idx="2">
                  <c:v>7.6</c:v>
                </c:pt>
                <c:pt idx="3">
                  <c:v>3.5</c:v>
                </c:pt>
              </c:numCache>
            </c:numRef>
          </c:val>
        </c:ser>
        <c:dLbls>
          <c:showLegendKey val="0"/>
          <c:showVal val="0"/>
          <c:showCatName val="0"/>
          <c:showSerName val="0"/>
          <c:showPercent val="0"/>
          <c:showBubbleSize val="0"/>
        </c:dLbls>
        <c:gapWidth val="95"/>
        <c:axId val="89638696"/>
        <c:axId val="89639496"/>
      </c:barChart>
      <c:catAx>
        <c:axId val="89638696"/>
        <c:scaling>
          <c:orientation val="minMax"/>
        </c:scaling>
        <c:delete val="0"/>
        <c:axPos val="b"/>
        <c:title>
          <c:tx>
            <c:rich>
              <a:bodyPr/>
              <a:lstStyle/>
              <a:p>
                <a:pPr>
                  <a:defRPr/>
                </a:pPr>
                <a:r>
                  <a:rPr lang="en-AU"/>
                  <a:t>Form of Methamphetamine Used</a:t>
                </a:r>
              </a:p>
            </c:rich>
          </c:tx>
          <c:layout>
            <c:manualLayout>
              <c:xMode val="edge"/>
              <c:yMode val="edge"/>
              <c:x val="0.30256971688439899"/>
              <c:y val="0.83750271528702402"/>
            </c:manualLayout>
          </c:layout>
          <c:overlay val="0"/>
        </c:title>
        <c:numFmt formatCode="General" sourceLinked="0"/>
        <c:majorTickMark val="none"/>
        <c:minorTickMark val="none"/>
        <c:tickLblPos val="nextTo"/>
        <c:crossAx val="89639496"/>
        <c:crosses val="autoZero"/>
        <c:auto val="1"/>
        <c:lblAlgn val="ctr"/>
        <c:lblOffset val="100"/>
        <c:noMultiLvlLbl val="0"/>
      </c:catAx>
      <c:valAx>
        <c:axId val="89639496"/>
        <c:scaling>
          <c:orientation val="minMax"/>
        </c:scaling>
        <c:delete val="1"/>
        <c:axPos val="l"/>
        <c:numFmt formatCode="0" sourceLinked="1"/>
        <c:majorTickMark val="out"/>
        <c:minorTickMark val="none"/>
        <c:tickLblPos val="nextTo"/>
        <c:crossAx val="89638696"/>
        <c:crosses val="autoZero"/>
        <c:crossBetween val="between"/>
      </c:valAx>
    </c:plotArea>
    <c:legend>
      <c:legendPos val="b"/>
      <c:layout>
        <c:manualLayout>
          <c:xMode val="edge"/>
          <c:yMode val="edge"/>
          <c:x val="0.33234771042042699"/>
          <c:y val="0.92430546688842197"/>
          <c:w val="0.33202678292836102"/>
          <c:h val="7.3062155614550303E-2"/>
        </c:manualLayout>
      </c:layout>
      <c:overlay val="0"/>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Sheet4!$B$2</c:f>
              <c:strCache>
                <c:ptCount val="1"/>
                <c:pt idx="0">
                  <c:v>2007</c:v>
                </c:pt>
              </c:strCache>
            </c:strRef>
          </c:tx>
          <c:invertIfNegative val="0"/>
          <c:dLbls>
            <c:dLbl>
              <c:idx val="0"/>
              <c:layout>
                <c:manualLayout>
                  <c:x val="-8.6805555555555507E-3"/>
                  <c:y val="-5.691922668731840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6805555555555594E-3"/>
                  <c:y val="-5.6919226687318896E-3"/>
                </c:manualLayout>
              </c:layout>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0.2</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Sheet4!$A$3:$A$7</c:f>
              <c:strCache>
                <c:ptCount val="5"/>
                <c:pt idx="0">
                  <c:v>Smoked</c:v>
                </c:pt>
                <c:pt idx="1">
                  <c:v>Swallowed</c:v>
                </c:pt>
                <c:pt idx="2">
                  <c:v>Snorted</c:v>
                </c:pt>
                <c:pt idx="3">
                  <c:v>Injected</c:v>
                </c:pt>
                <c:pt idx="4">
                  <c:v>Other</c:v>
                </c:pt>
              </c:strCache>
            </c:strRef>
          </c:cat>
          <c:val>
            <c:numRef>
              <c:f>Sheet4!$B$3:$B$7</c:f>
              <c:numCache>
                <c:formatCode>0%</c:formatCode>
                <c:ptCount val="5"/>
                <c:pt idx="0">
                  <c:v>0.17</c:v>
                </c:pt>
                <c:pt idx="1">
                  <c:v>0.35</c:v>
                </c:pt>
                <c:pt idx="2">
                  <c:v>0.33</c:v>
                </c:pt>
                <c:pt idx="3">
                  <c:v>0.16</c:v>
                </c:pt>
                <c:pt idx="4" formatCode="0.0%">
                  <c:v>2E-3</c:v>
                </c:pt>
              </c:numCache>
            </c:numRef>
          </c:val>
        </c:ser>
        <c:ser>
          <c:idx val="1"/>
          <c:order val="1"/>
          <c:tx>
            <c:strRef>
              <c:f>Sheet4!$C$2</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Sheet4!$A$3:$A$7</c:f>
              <c:strCache>
                <c:ptCount val="5"/>
                <c:pt idx="0">
                  <c:v>Smoked</c:v>
                </c:pt>
                <c:pt idx="1">
                  <c:v>Swallowed</c:v>
                </c:pt>
                <c:pt idx="2">
                  <c:v>Snorted</c:v>
                </c:pt>
                <c:pt idx="3">
                  <c:v>Injected</c:v>
                </c:pt>
                <c:pt idx="4">
                  <c:v>Other</c:v>
                </c:pt>
              </c:strCache>
            </c:strRef>
          </c:cat>
          <c:val>
            <c:numRef>
              <c:f>Sheet4!$C$3:$C$7</c:f>
              <c:numCache>
                <c:formatCode>0%</c:formatCode>
                <c:ptCount val="5"/>
                <c:pt idx="0">
                  <c:v>0.19</c:v>
                </c:pt>
                <c:pt idx="1">
                  <c:v>0.36</c:v>
                </c:pt>
                <c:pt idx="2">
                  <c:v>0.34</c:v>
                </c:pt>
                <c:pt idx="3">
                  <c:v>0.11</c:v>
                </c:pt>
                <c:pt idx="4">
                  <c:v>0</c:v>
                </c:pt>
              </c:numCache>
            </c:numRef>
          </c:val>
        </c:ser>
        <c:ser>
          <c:idx val="2"/>
          <c:order val="2"/>
          <c:tx>
            <c:strRef>
              <c:f>Sheet4!$D$2</c:f>
              <c:strCache>
                <c:ptCount val="1"/>
                <c:pt idx="0">
                  <c:v>2013</c:v>
                </c:pt>
              </c:strCache>
            </c:strRef>
          </c:tx>
          <c:invertIfNegative val="0"/>
          <c:dLbls>
            <c:dLbl>
              <c:idx val="4"/>
              <c:tx>
                <c:rich>
                  <a:bodyPr/>
                  <a:lstStyle/>
                  <a:p>
                    <a:r>
                      <a:rPr lang="en-US"/>
                      <a:t>0.5</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Sheet4!$A$3:$A$7</c:f>
              <c:strCache>
                <c:ptCount val="5"/>
                <c:pt idx="0">
                  <c:v>Smoked</c:v>
                </c:pt>
                <c:pt idx="1">
                  <c:v>Swallowed</c:v>
                </c:pt>
                <c:pt idx="2">
                  <c:v>Snorted</c:v>
                </c:pt>
                <c:pt idx="3">
                  <c:v>Injected</c:v>
                </c:pt>
                <c:pt idx="4">
                  <c:v>Other</c:v>
                </c:pt>
              </c:strCache>
            </c:strRef>
          </c:cat>
          <c:val>
            <c:numRef>
              <c:f>Sheet4!$D$3:$D$7</c:f>
              <c:numCache>
                <c:formatCode>0%</c:formatCode>
                <c:ptCount val="5"/>
                <c:pt idx="0">
                  <c:v>0.41</c:v>
                </c:pt>
                <c:pt idx="1">
                  <c:v>0.26</c:v>
                </c:pt>
                <c:pt idx="2">
                  <c:v>0.23</c:v>
                </c:pt>
                <c:pt idx="3">
                  <c:v>0.1</c:v>
                </c:pt>
                <c:pt idx="4" formatCode="0.0%">
                  <c:v>5.0000000000000001E-3</c:v>
                </c:pt>
              </c:numCache>
            </c:numRef>
          </c:val>
        </c:ser>
        <c:dLbls>
          <c:showLegendKey val="0"/>
          <c:showVal val="0"/>
          <c:showCatName val="0"/>
          <c:showSerName val="0"/>
          <c:showPercent val="0"/>
          <c:showBubbleSize val="0"/>
        </c:dLbls>
        <c:gapWidth val="105"/>
        <c:axId val="168867264"/>
        <c:axId val="169351456"/>
      </c:barChart>
      <c:catAx>
        <c:axId val="168867264"/>
        <c:scaling>
          <c:orientation val="minMax"/>
        </c:scaling>
        <c:delete val="0"/>
        <c:axPos val="b"/>
        <c:title>
          <c:tx>
            <c:rich>
              <a:bodyPr/>
              <a:lstStyle/>
              <a:p>
                <a:pPr>
                  <a:defRPr/>
                </a:pPr>
                <a:r>
                  <a:rPr lang="en-AU"/>
                  <a:t>Mode of Methamphetamine Administration</a:t>
                </a:r>
              </a:p>
            </c:rich>
          </c:tx>
          <c:layout>
            <c:manualLayout>
              <c:xMode val="edge"/>
              <c:yMode val="edge"/>
              <c:x val="0.224550125061179"/>
              <c:y val="0.84417341735112394"/>
            </c:manualLayout>
          </c:layout>
          <c:overlay val="0"/>
        </c:title>
        <c:numFmt formatCode="General" sourceLinked="1"/>
        <c:majorTickMark val="none"/>
        <c:minorTickMark val="none"/>
        <c:tickLblPos val="nextTo"/>
        <c:crossAx val="169351456"/>
        <c:crosses val="autoZero"/>
        <c:auto val="1"/>
        <c:lblAlgn val="ctr"/>
        <c:lblOffset val="100"/>
        <c:noMultiLvlLbl val="0"/>
      </c:catAx>
      <c:valAx>
        <c:axId val="169351456"/>
        <c:scaling>
          <c:orientation val="minMax"/>
        </c:scaling>
        <c:delete val="1"/>
        <c:axPos val="l"/>
        <c:numFmt formatCode="0%" sourceLinked="1"/>
        <c:majorTickMark val="out"/>
        <c:minorTickMark val="none"/>
        <c:tickLblPos val="nextTo"/>
        <c:crossAx val="168867264"/>
        <c:crosses val="autoZero"/>
        <c:crossBetween val="between"/>
      </c:valAx>
    </c:plotArea>
    <c:legend>
      <c:legendPos val="b"/>
      <c:layout>
        <c:manualLayout>
          <c:xMode val="edge"/>
          <c:yMode val="edge"/>
          <c:x val="0.31520984655358603"/>
          <c:y val="0.92856994762710199"/>
          <c:w val="0.32191280548407603"/>
          <c:h val="6.8945977833448899E-2"/>
        </c:manualLayout>
      </c:layout>
      <c:overlay val="0"/>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Sheet2!$V$37</c:f>
              <c:strCache>
                <c:ptCount val="1"/>
                <c:pt idx="0">
                  <c:v>Indigenous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Sheet2!$T$39:$T$44</c:f>
              <c:strCache>
                <c:ptCount val="6"/>
                <c:pt idx="0">
                  <c:v>15-19</c:v>
                </c:pt>
                <c:pt idx="1">
                  <c:v>20-24</c:v>
                </c:pt>
                <c:pt idx="2">
                  <c:v>25-29</c:v>
                </c:pt>
                <c:pt idx="3">
                  <c:v>30-34</c:v>
                </c:pt>
                <c:pt idx="4">
                  <c:v>35-39</c:v>
                </c:pt>
                <c:pt idx="5">
                  <c:v>40+</c:v>
                </c:pt>
              </c:strCache>
            </c:strRef>
          </c:cat>
          <c:val>
            <c:numRef>
              <c:f>Sheet2!$V$39:$V$44</c:f>
              <c:numCache>
                <c:formatCode>0%</c:formatCode>
                <c:ptCount val="6"/>
                <c:pt idx="0">
                  <c:v>0.1</c:v>
                </c:pt>
                <c:pt idx="1">
                  <c:v>0.25</c:v>
                </c:pt>
                <c:pt idx="2">
                  <c:v>0.2</c:v>
                </c:pt>
                <c:pt idx="3">
                  <c:v>0.19</c:v>
                </c:pt>
                <c:pt idx="4">
                  <c:v>0.13</c:v>
                </c:pt>
                <c:pt idx="5">
                  <c:v>0.13</c:v>
                </c:pt>
              </c:numCache>
            </c:numRef>
          </c:val>
        </c:ser>
        <c:ser>
          <c:idx val="1"/>
          <c:order val="1"/>
          <c:tx>
            <c:strRef>
              <c:f>Sheet2!$X$37</c:f>
              <c:strCache>
                <c:ptCount val="1"/>
                <c:pt idx="0">
                  <c:v>Non-Indigenous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Sheet2!$T$39:$T$44</c:f>
              <c:strCache>
                <c:ptCount val="6"/>
                <c:pt idx="0">
                  <c:v>15-19</c:v>
                </c:pt>
                <c:pt idx="1">
                  <c:v>20-24</c:v>
                </c:pt>
                <c:pt idx="2">
                  <c:v>25-29</c:v>
                </c:pt>
                <c:pt idx="3">
                  <c:v>30-34</c:v>
                </c:pt>
                <c:pt idx="4">
                  <c:v>35-39</c:v>
                </c:pt>
                <c:pt idx="5">
                  <c:v>40+</c:v>
                </c:pt>
              </c:strCache>
            </c:strRef>
          </c:cat>
          <c:val>
            <c:numRef>
              <c:f>Sheet2!$X$39:$X$44</c:f>
              <c:numCache>
                <c:formatCode>0%</c:formatCode>
                <c:ptCount val="6"/>
                <c:pt idx="0">
                  <c:v>0.08</c:v>
                </c:pt>
                <c:pt idx="1">
                  <c:v>0.19</c:v>
                </c:pt>
                <c:pt idx="2">
                  <c:v>0.21</c:v>
                </c:pt>
                <c:pt idx="3">
                  <c:v>0.21</c:v>
                </c:pt>
                <c:pt idx="4">
                  <c:v>0.15</c:v>
                </c:pt>
                <c:pt idx="5">
                  <c:v>0.16</c:v>
                </c:pt>
              </c:numCache>
            </c:numRef>
          </c:val>
        </c:ser>
        <c:dLbls>
          <c:showLegendKey val="0"/>
          <c:showVal val="0"/>
          <c:showCatName val="0"/>
          <c:showSerName val="0"/>
          <c:showPercent val="0"/>
          <c:showBubbleSize val="0"/>
        </c:dLbls>
        <c:gapWidth val="90"/>
        <c:axId val="169455288"/>
        <c:axId val="169455680"/>
      </c:barChart>
      <c:catAx>
        <c:axId val="169455288"/>
        <c:scaling>
          <c:orientation val="minMax"/>
        </c:scaling>
        <c:delete val="0"/>
        <c:axPos val="b"/>
        <c:numFmt formatCode="General" sourceLinked="0"/>
        <c:majorTickMark val="out"/>
        <c:minorTickMark val="none"/>
        <c:tickLblPos val="nextTo"/>
        <c:crossAx val="169455680"/>
        <c:crosses val="autoZero"/>
        <c:auto val="1"/>
        <c:lblAlgn val="ctr"/>
        <c:lblOffset val="100"/>
        <c:noMultiLvlLbl val="0"/>
      </c:catAx>
      <c:valAx>
        <c:axId val="169455680"/>
        <c:scaling>
          <c:orientation val="minMax"/>
        </c:scaling>
        <c:delete val="1"/>
        <c:axPos val="l"/>
        <c:numFmt formatCode="0%" sourceLinked="1"/>
        <c:majorTickMark val="out"/>
        <c:minorTickMark val="none"/>
        <c:tickLblPos val="nextTo"/>
        <c:crossAx val="169455288"/>
        <c:crosses val="autoZero"/>
        <c:crossBetween val="between"/>
      </c:valAx>
    </c:plotArea>
    <c:legend>
      <c:legendPos val="b"/>
      <c:overlay val="0"/>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0.11224</cdr:x>
      <cdr:y>0.40359</cdr:y>
    </cdr:from>
    <cdr:to>
      <cdr:x>0.31633</cdr:x>
      <cdr:y>0.73992</cdr:y>
    </cdr:to>
    <cdr:sp macro="" textlink="">
      <cdr:nvSpPr>
        <cdr:cNvPr id="2" name="Oval 1"/>
        <cdr:cNvSpPr/>
      </cdr:nvSpPr>
      <cdr:spPr>
        <a:xfrm xmlns:a="http://schemas.openxmlformats.org/drawingml/2006/main">
          <a:off x="792088" y="1728192"/>
          <a:ext cx="1440160" cy="1440160"/>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58A2725-F43E-4379-A63A-73808B665728}" type="datetimeFigureOut">
              <a:rPr lang="en-AU"/>
              <a:pPr>
                <a:defRPr/>
              </a:pPr>
              <a:t>4/11/2015</a:t>
            </a:fld>
            <a:endParaRPr lang="en-AU"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21D7E4-8F4F-4704-8B34-8AEFB695F5A6}" type="slidenum">
              <a:rPr lang="en-AU"/>
              <a:pPr>
                <a:defRPr/>
              </a:pPr>
              <a:t>‹#›</a:t>
            </a:fld>
            <a:endParaRPr lang="en-AU" dirty="0"/>
          </a:p>
        </p:txBody>
      </p:sp>
    </p:spTree>
    <p:extLst>
      <p:ext uri="{BB962C8B-B14F-4D97-AF65-F5344CB8AC3E}">
        <p14:creationId xmlns:p14="http://schemas.microsoft.com/office/powerpoint/2010/main" val="2138189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88E25FC-64A9-4057-8BA1-82EFAD093BB9}" type="datetimeFigureOut">
              <a:rPr lang="en-AU"/>
              <a:pPr>
                <a:defRPr/>
              </a:pPr>
              <a:t>4/11/2015</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CC35F70-F381-4D44-91CE-702D6C39C5AE}" type="slidenum">
              <a:rPr lang="en-AU"/>
              <a:pPr>
                <a:defRPr/>
              </a:pPr>
              <a:t>‹#›</a:t>
            </a:fld>
            <a:endParaRPr lang="en-AU" dirty="0"/>
          </a:p>
        </p:txBody>
      </p:sp>
    </p:spTree>
    <p:extLst>
      <p:ext uri="{BB962C8B-B14F-4D97-AF65-F5344CB8AC3E}">
        <p14:creationId xmlns:p14="http://schemas.microsoft.com/office/powerpoint/2010/main" val="2878040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ellcorps.com/files/MothersLittleHelpe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solidFill>
                  <a:prstClr val="black"/>
                </a:solidFill>
              </a:rPr>
              <a:pPr>
                <a:defRPr/>
              </a:pPr>
              <a:t>1</a:t>
            </a:fld>
            <a:endParaRPr lang="en-AU" dirty="0">
              <a:solidFill>
                <a:prstClr val="black"/>
              </a:solidFill>
            </a:endParaRPr>
          </a:p>
        </p:txBody>
      </p:sp>
    </p:spTree>
    <p:extLst>
      <p:ext uri="{BB962C8B-B14F-4D97-AF65-F5344CB8AC3E}">
        <p14:creationId xmlns:p14="http://schemas.microsoft.com/office/powerpoint/2010/main" val="263210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Most talked about in the media in 2015</a:t>
            </a:r>
            <a:endParaRPr lang="en-AU" dirty="0"/>
          </a:p>
        </p:txBody>
      </p:sp>
      <p:sp>
        <p:nvSpPr>
          <p:cNvPr id="4" name="Slide Number Placeholder 3"/>
          <p:cNvSpPr>
            <a:spLocks noGrp="1"/>
          </p:cNvSpPr>
          <p:nvPr>
            <p:ph type="sldNum" sz="quarter" idx="10"/>
          </p:nvPr>
        </p:nvSpPr>
        <p:spPr/>
        <p:txBody>
          <a:bodyPr/>
          <a:lstStyle/>
          <a:p>
            <a:fld id="{44D16DD2-62AE-4A47-9100-30F3EF95F7A3}" type="slidenum">
              <a:rPr lang="en-AU" smtClean="0"/>
              <a:pPr/>
              <a:t>11</a:t>
            </a:fld>
            <a:endParaRPr lang="en-AU"/>
          </a:p>
        </p:txBody>
      </p:sp>
    </p:spTree>
    <p:extLst>
      <p:ext uri="{BB962C8B-B14F-4D97-AF65-F5344CB8AC3E}">
        <p14:creationId xmlns:p14="http://schemas.microsoft.com/office/powerpoint/2010/main" val="3786808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12</a:t>
            </a:fld>
            <a:endParaRPr lang="en-AU" dirty="0"/>
          </a:p>
        </p:txBody>
      </p:sp>
    </p:spTree>
    <p:extLst>
      <p:ext uri="{BB962C8B-B14F-4D97-AF65-F5344CB8AC3E}">
        <p14:creationId xmlns:p14="http://schemas.microsoft.com/office/powerpoint/2010/main" val="89657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13</a:t>
            </a:fld>
            <a:endParaRPr lang="en-AU" dirty="0"/>
          </a:p>
        </p:txBody>
      </p:sp>
    </p:spTree>
    <p:extLst>
      <p:ext uri="{BB962C8B-B14F-4D97-AF65-F5344CB8AC3E}">
        <p14:creationId xmlns:p14="http://schemas.microsoft.com/office/powerpoint/2010/main" val="69156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15</a:t>
            </a:fld>
            <a:endParaRPr lang="en-AU" dirty="0"/>
          </a:p>
        </p:txBody>
      </p:sp>
    </p:spTree>
    <p:extLst>
      <p:ext uri="{BB962C8B-B14F-4D97-AF65-F5344CB8AC3E}">
        <p14:creationId xmlns:p14="http://schemas.microsoft.com/office/powerpoint/2010/main" val="2941343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ctr"/>
            <a:r>
              <a:rPr lang="en-AU" dirty="0" smtClean="0"/>
              <a:t>Figure 2: Proportion of Australians (14+ years) Who Have Used Methamphetamine in the Past 12 Months</a:t>
            </a:r>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16</a:t>
            </a:fld>
            <a:endParaRPr lang="en-AU" dirty="0"/>
          </a:p>
        </p:txBody>
      </p:sp>
    </p:spTree>
    <p:extLst>
      <p:ext uri="{BB962C8B-B14F-4D97-AF65-F5344CB8AC3E}">
        <p14:creationId xmlns:p14="http://schemas.microsoft.com/office/powerpoint/2010/main" val="164547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Figure 1: Proportion of Australians (14+ years) Who Have Used Methamphetamine</a:t>
            </a:r>
          </a:p>
          <a:p>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18</a:t>
            </a:fld>
            <a:endParaRPr lang="en-AU" dirty="0"/>
          </a:p>
        </p:txBody>
      </p:sp>
    </p:spTree>
    <p:extLst>
      <p:ext uri="{BB962C8B-B14F-4D97-AF65-F5344CB8AC3E}">
        <p14:creationId xmlns:p14="http://schemas.microsoft.com/office/powerpoint/2010/main" val="259377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Source: Australian Institute of Health and Welfare (AIHW). </a:t>
            </a:r>
            <a:br>
              <a:rPr lang="en-US" sz="1200" dirty="0" smtClean="0"/>
            </a:br>
            <a:r>
              <a:rPr lang="en-US" sz="1200" dirty="0" smtClean="0"/>
              <a:t>2007, 2010, 2013 National Drug Strategy Household Survey</a:t>
            </a:r>
            <a:br>
              <a:rPr lang="en-US" sz="1200" dirty="0" smtClean="0"/>
            </a:br>
            <a:r>
              <a:rPr lang="en-US" sz="1200" dirty="0" smtClean="0"/>
              <a:t>(NCETA secondary analysis, 2015).</a:t>
            </a:r>
            <a:endParaRPr lang="en-AU" sz="1200" dirty="0" smtClean="0"/>
          </a:p>
          <a:p>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19</a:t>
            </a:fld>
            <a:endParaRPr lang="en-AU" dirty="0"/>
          </a:p>
        </p:txBody>
      </p:sp>
    </p:spTree>
    <p:extLst>
      <p:ext uri="{BB962C8B-B14F-4D97-AF65-F5344CB8AC3E}">
        <p14:creationId xmlns:p14="http://schemas.microsoft.com/office/powerpoint/2010/main" val="306583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Figure 6: Main Mode of Methamphetamine Administration by Australians Who Have Used Methamphetamine in the Past 12 Months</a:t>
            </a:r>
          </a:p>
          <a:p>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21</a:t>
            </a:fld>
            <a:endParaRPr lang="en-AU" dirty="0"/>
          </a:p>
        </p:txBody>
      </p:sp>
    </p:spTree>
    <p:extLst>
      <p:ext uri="{BB962C8B-B14F-4D97-AF65-F5344CB8AC3E}">
        <p14:creationId xmlns:p14="http://schemas.microsoft.com/office/powerpoint/2010/main" val="3339551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dirty="0" smtClean="0"/>
              <a:t>Table 1:</a:t>
            </a:r>
            <a:r>
              <a:rPr lang="en-AU" sz="1200" dirty="0" smtClean="0"/>
              <a:t> Mean age of methamphetamine users by form of methamphetamine used, 2007-2013</a:t>
            </a:r>
          </a:p>
          <a:p>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23</a:t>
            </a:fld>
            <a:endParaRPr lang="en-AU" dirty="0"/>
          </a:p>
        </p:txBody>
      </p:sp>
    </p:spTree>
    <p:extLst>
      <p:ext uri="{BB962C8B-B14F-4D97-AF65-F5344CB8AC3E}">
        <p14:creationId xmlns:p14="http://schemas.microsoft.com/office/powerpoint/2010/main" val="2505368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Employment status: Whether an individual is currently: a) employed; b) unemployed; or c) not in the labour force.</a:t>
            </a:r>
          </a:p>
          <a:p>
            <a:r>
              <a:rPr lang="en-US" altLang="en-US" smtClean="0"/>
              <a:t>Employed: Self-employed, working for salary or wages</a:t>
            </a:r>
          </a:p>
          <a:p>
            <a:r>
              <a:rPr lang="en-US" altLang="en-US" smtClean="0"/>
              <a:t>Unemployed: Not currently working and actively seeking employment.</a:t>
            </a:r>
          </a:p>
          <a:p>
            <a:r>
              <a:rPr lang="en-US" altLang="en-US" smtClean="0"/>
              <a:t>Not in the labour force: Engaged in home duties, volunteer/charity work, student, retiree/pensioner, other.</a:t>
            </a:r>
          </a:p>
          <a:p>
            <a:r>
              <a:rPr lang="en-US" altLang="en-US" smtClean="0"/>
              <a:t>Weighted data age≥14</a:t>
            </a:r>
          </a:p>
          <a:p>
            <a:endParaRPr lang="en-AU" altLang="en-US" smtClean="0"/>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B9929B-1E31-4183-A8FA-12788E14643A}" type="slidenum">
              <a:rPr lang="en-AU" altLang="en-US" smtClean="0"/>
              <a:pPr eaLnBrk="1" hangingPunct="1">
                <a:spcBef>
                  <a:spcPct val="0"/>
                </a:spcBef>
              </a:pPr>
              <a:t>24</a:t>
            </a:fld>
            <a:endParaRPr lang="en-AU" altLang="en-US" smtClean="0"/>
          </a:p>
        </p:txBody>
      </p:sp>
    </p:spTree>
    <p:extLst>
      <p:ext uri="{BB962C8B-B14F-4D97-AF65-F5344CB8AC3E}">
        <p14:creationId xmlns:p14="http://schemas.microsoft.com/office/powerpoint/2010/main" val="397809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2</a:t>
            </a:fld>
            <a:endParaRPr lang="en-AU" dirty="0"/>
          </a:p>
        </p:txBody>
      </p:sp>
    </p:spTree>
    <p:extLst>
      <p:ext uri="{BB962C8B-B14F-4D97-AF65-F5344CB8AC3E}">
        <p14:creationId xmlns:p14="http://schemas.microsoft.com/office/powerpoint/2010/main" val="1267099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Employment status: Whether an individual is currently: a) employed; b) unemployed; or c) not in the labour force.</a:t>
            </a:r>
          </a:p>
          <a:p>
            <a:r>
              <a:rPr lang="en-US" altLang="en-US" smtClean="0"/>
              <a:t>Employed: Self-employed, working for salary or wages</a:t>
            </a:r>
          </a:p>
          <a:p>
            <a:r>
              <a:rPr lang="en-US" altLang="en-US" smtClean="0"/>
              <a:t>Unemployed: Not currently working and actively seeking employment.</a:t>
            </a:r>
          </a:p>
          <a:p>
            <a:r>
              <a:rPr lang="en-US" altLang="en-US" smtClean="0"/>
              <a:t>Not in the labour force: Engaged in home duties, volunteer/charity work, student, retiree/pensioner, other.</a:t>
            </a:r>
          </a:p>
          <a:p>
            <a:r>
              <a:rPr lang="en-US" altLang="en-US" smtClean="0"/>
              <a:t>Weighted data age≥14</a:t>
            </a:r>
          </a:p>
          <a:p>
            <a:endParaRPr lang="en-US" altLang="en-US" smtClean="0"/>
          </a:p>
          <a:p>
            <a:endParaRPr lang="en-US" altLang="en-US" smtClean="0"/>
          </a:p>
          <a:p>
            <a:endParaRPr lang="en-AU" altLang="en-US"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433CAD-E2AF-46C0-BA42-857483D64A5D}" type="slidenum">
              <a:rPr lang="en-AU" altLang="en-US" smtClean="0"/>
              <a:pPr eaLnBrk="1" hangingPunct="1">
                <a:spcBef>
                  <a:spcPct val="0"/>
                </a:spcBef>
              </a:pPr>
              <a:t>25</a:t>
            </a:fld>
            <a:endParaRPr lang="en-AU" altLang="en-US" smtClean="0"/>
          </a:p>
        </p:txBody>
      </p:sp>
    </p:spTree>
    <p:extLst>
      <p:ext uri="{BB962C8B-B14F-4D97-AF65-F5344CB8AC3E}">
        <p14:creationId xmlns:p14="http://schemas.microsoft.com/office/powerpoint/2010/main" val="282405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Weighted data age≥14 &amp; employment status = employed for wages or salary or self employed</a:t>
            </a:r>
          </a:p>
          <a:p>
            <a:endParaRPr lang="en-AU" altLang="en-US" smtClean="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EE919A-2EB1-4A3D-B37A-2EA15BAC9C9F}" type="slidenum">
              <a:rPr lang="en-AU" altLang="en-US" smtClean="0"/>
              <a:pPr eaLnBrk="1" hangingPunct="1">
                <a:spcBef>
                  <a:spcPct val="0"/>
                </a:spcBef>
              </a:pPr>
              <a:t>26</a:t>
            </a:fld>
            <a:endParaRPr lang="en-AU" altLang="en-US" smtClean="0"/>
          </a:p>
        </p:txBody>
      </p:sp>
    </p:spTree>
    <p:extLst>
      <p:ext uri="{BB962C8B-B14F-4D97-AF65-F5344CB8AC3E}">
        <p14:creationId xmlns:p14="http://schemas.microsoft.com/office/powerpoint/2010/main" val="274538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Weighted data age≥14 &amp; employment status = employed for wages or salary or self employed</a:t>
            </a:r>
          </a:p>
          <a:p>
            <a:endParaRPr lang="en-AU" altLang="en-US"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D7E757-3261-4AF2-904D-23EE5ADCEC2B}" type="slidenum">
              <a:rPr lang="en-AU" altLang="en-US" smtClean="0"/>
              <a:pPr eaLnBrk="1" hangingPunct="1">
                <a:spcBef>
                  <a:spcPct val="0"/>
                </a:spcBef>
              </a:pPr>
              <a:t>27</a:t>
            </a:fld>
            <a:endParaRPr lang="en-AU" altLang="en-US" smtClean="0"/>
          </a:p>
        </p:txBody>
      </p:sp>
    </p:spTree>
    <p:extLst>
      <p:ext uri="{BB962C8B-B14F-4D97-AF65-F5344CB8AC3E}">
        <p14:creationId xmlns:p14="http://schemas.microsoft.com/office/powerpoint/2010/main" val="1877513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Figure 7a: Treatment Episodes for Methamphetamine as the Principal Drug of Concern </a:t>
            </a:r>
            <a:r>
              <a:rPr lang="en-US" dirty="0" smtClean="0"/>
              <a:t>by Indigenous status and Age, 2012/13</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33</a:t>
            </a:fld>
            <a:endParaRPr lang="en-AU" dirty="0"/>
          </a:p>
        </p:txBody>
      </p:sp>
    </p:spTree>
    <p:extLst>
      <p:ext uri="{BB962C8B-B14F-4D97-AF65-F5344CB8AC3E}">
        <p14:creationId xmlns:p14="http://schemas.microsoft.com/office/powerpoint/2010/main" val="39222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ctr"/>
            <a:r>
              <a:rPr lang="en-AU" dirty="0" smtClean="0"/>
              <a:t>Figure 9: </a:t>
            </a:r>
            <a:r>
              <a:rPr lang="en-US" dirty="0" smtClean="0"/>
              <a:t>Hospital Separations due to Stimulants Other than Cocaine (ICD F15.0-15.9) (15+ years) by Sex</a:t>
            </a:r>
            <a:r>
              <a:rPr lang="en-AU" dirty="0" smtClean="0"/>
              <a:t> and Year</a:t>
            </a:r>
          </a:p>
          <a:p>
            <a:pPr algn="ct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38</a:t>
            </a:fld>
            <a:endParaRPr lang="en-AU" dirty="0"/>
          </a:p>
        </p:txBody>
      </p:sp>
    </p:spTree>
    <p:extLst>
      <p:ext uri="{BB962C8B-B14F-4D97-AF65-F5344CB8AC3E}">
        <p14:creationId xmlns:p14="http://schemas.microsoft.com/office/powerpoint/2010/main" val="1260350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Figure 10: Hospital Separations for Poisonings due to Psychostimulants (ICDT43.6) (15+ years) by Sex and Year</a:t>
            </a:r>
          </a:p>
          <a:p>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39</a:t>
            </a:fld>
            <a:endParaRPr lang="en-AU" dirty="0"/>
          </a:p>
        </p:txBody>
      </p:sp>
    </p:spTree>
    <p:extLst>
      <p:ext uri="{BB962C8B-B14F-4D97-AF65-F5344CB8AC3E}">
        <p14:creationId xmlns:p14="http://schemas.microsoft.com/office/powerpoint/2010/main" val="3329099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Figure 11: </a:t>
            </a:r>
            <a:r>
              <a:rPr lang="en-US" dirty="0" smtClean="0"/>
              <a:t>Hospital Separations for Psychotic Disorders due to Methamphetamine (ICD15.51) (15+ years) by Sex and Year</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40</a:t>
            </a:fld>
            <a:endParaRPr lang="en-AU" dirty="0"/>
          </a:p>
        </p:txBody>
      </p:sp>
    </p:spTree>
    <p:extLst>
      <p:ext uri="{BB962C8B-B14F-4D97-AF65-F5344CB8AC3E}">
        <p14:creationId xmlns:p14="http://schemas.microsoft.com/office/powerpoint/2010/main" val="85696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3</a:t>
            </a:fld>
            <a:endParaRPr lang="en-AU" dirty="0"/>
          </a:p>
        </p:txBody>
      </p:sp>
    </p:spTree>
    <p:extLst>
      <p:ext uri="{BB962C8B-B14F-4D97-AF65-F5344CB8AC3E}">
        <p14:creationId xmlns:p14="http://schemas.microsoft.com/office/powerpoint/2010/main" val="206943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4</a:t>
            </a:fld>
            <a:endParaRPr lang="en-AU" dirty="0"/>
          </a:p>
        </p:txBody>
      </p:sp>
    </p:spTree>
    <p:extLst>
      <p:ext uri="{BB962C8B-B14F-4D97-AF65-F5344CB8AC3E}">
        <p14:creationId xmlns:p14="http://schemas.microsoft.com/office/powerpoint/2010/main" val="227728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5</a:t>
            </a:fld>
            <a:endParaRPr lang="en-AU" dirty="0"/>
          </a:p>
        </p:txBody>
      </p:sp>
    </p:spTree>
    <p:extLst>
      <p:ext uri="{BB962C8B-B14F-4D97-AF65-F5344CB8AC3E}">
        <p14:creationId xmlns:p14="http://schemas.microsoft.com/office/powerpoint/2010/main" val="211237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7</a:t>
            </a:fld>
            <a:endParaRPr lang="en-AU" dirty="0"/>
          </a:p>
        </p:txBody>
      </p:sp>
    </p:spTree>
    <p:extLst>
      <p:ext uri="{BB962C8B-B14F-4D97-AF65-F5344CB8AC3E}">
        <p14:creationId xmlns:p14="http://schemas.microsoft.com/office/powerpoint/2010/main" val="241158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917575" y="744538"/>
            <a:ext cx="4962525" cy="3722687"/>
          </a:xfrm>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r>
              <a:rPr lang="en-US" altLang="en-US" smtClean="0"/>
              <a:t> </a:t>
            </a:r>
          </a:p>
          <a:p>
            <a:r>
              <a:rPr lang="en-US" altLang="en-US" b="1" smtClean="0"/>
              <a:t>Mother's Little Helper - The History of Amphetamine and Anti-Depressant Use in America</a:t>
            </a:r>
          </a:p>
          <a:p>
            <a:r>
              <a:rPr lang="en-US" altLang="en-US" smtClean="0"/>
              <a:t>By Tony B. Rich and Meg Jordan, PhD, RN</a:t>
            </a:r>
            <a:r>
              <a:rPr lang="en-US" altLang="en-US" b="1" smtClean="0">
                <a:hlinkClick r:id="rId3"/>
              </a:rPr>
              <a:t>Printable PDF Version &gt;</a:t>
            </a:r>
            <a:r>
              <a:rPr lang="en-US" altLang="en-US" smtClean="0"/>
              <a:t/>
            </a:r>
            <a:br>
              <a:rPr lang="en-US" altLang="en-US" smtClean="0"/>
            </a:br>
            <a:r>
              <a:rPr lang="en-US" altLang="en-US" smtClean="0"/>
              <a:t/>
            </a:r>
            <a:br>
              <a:rPr lang="en-US" altLang="en-US" smtClean="0"/>
            </a:br>
            <a:r>
              <a:rPr lang="en-US" altLang="en-US" smtClean="0"/>
              <a:t>From 1935 when Benzadrine Sulfate first appeared to entice doctors to prescribe amphetamines to housebound women tired of their daily drudgery, through chemical manipulation and rebranding into the fastest selling drugs to children and young adults, the history, evolution and morphology of amphetamine usage in America is eye-opening</a:t>
            </a:r>
          </a:p>
          <a:p>
            <a:r>
              <a:rPr lang="en-US" altLang="en-US" smtClean="0"/>
              <a:t>During the 1950s and 1960s, amphetamine and methamphetamine were viewed as 'utilitarian drugs' that working- and upper middle-class individuals would use to increase their energy, meet performance and endurance goals, and as a popular weight loss and antidepressant medication. </a:t>
            </a:r>
          </a:p>
          <a:p>
            <a:endParaRPr lang="en-US" altLang="en-US" smtClean="0"/>
          </a:p>
          <a:p>
            <a:endParaRPr lang="en-AU" alt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5316C5-4CD4-4975-8862-4385C47BAC96}" type="slidenum">
              <a:rPr lang="en-AU" altLang="en-US" smtClean="0"/>
              <a:pPr eaLnBrk="1" hangingPunct="1">
                <a:spcBef>
                  <a:spcPct val="0"/>
                </a:spcBef>
              </a:pPr>
              <a:t>8</a:t>
            </a:fld>
            <a:endParaRPr lang="en-AU" altLang="en-US" smtClean="0"/>
          </a:p>
        </p:txBody>
      </p:sp>
    </p:spTree>
    <p:extLst>
      <p:ext uri="{BB962C8B-B14F-4D97-AF65-F5344CB8AC3E}">
        <p14:creationId xmlns:p14="http://schemas.microsoft.com/office/powerpoint/2010/main" val="247766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Bottom Left – Base    Top– Hydrochloride salts/powder (Speed)      Bottom Right – Crystalline   (Crystal Meth / Ice)</a:t>
            </a:r>
            <a:endParaRPr lang="en-AU" dirty="0"/>
          </a:p>
        </p:txBody>
      </p:sp>
      <p:sp>
        <p:nvSpPr>
          <p:cNvPr id="4" name="Slide Number Placeholder 3"/>
          <p:cNvSpPr>
            <a:spLocks noGrp="1"/>
          </p:cNvSpPr>
          <p:nvPr>
            <p:ph type="sldNum" sz="quarter" idx="10"/>
          </p:nvPr>
        </p:nvSpPr>
        <p:spPr/>
        <p:txBody>
          <a:bodyPr/>
          <a:lstStyle/>
          <a:p>
            <a:fld id="{44D16DD2-62AE-4A47-9100-30F3EF95F7A3}" type="slidenum">
              <a:rPr lang="en-AU" smtClean="0"/>
              <a:pPr/>
              <a:t>9</a:t>
            </a:fld>
            <a:endParaRPr lang="en-AU"/>
          </a:p>
        </p:txBody>
      </p:sp>
    </p:spTree>
    <p:extLst>
      <p:ext uri="{BB962C8B-B14F-4D97-AF65-F5344CB8AC3E}">
        <p14:creationId xmlns:p14="http://schemas.microsoft.com/office/powerpoint/2010/main" val="418355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CC35F70-F381-4D44-91CE-702D6C39C5AE}" type="slidenum">
              <a:rPr lang="en-AU" smtClean="0"/>
              <a:pPr>
                <a:defRPr/>
              </a:pPr>
              <a:t>10</a:t>
            </a:fld>
            <a:endParaRPr lang="en-AU" dirty="0"/>
          </a:p>
        </p:txBody>
      </p:sp>
    </p:spTree>
    <p:extLst>
      <p:ext uri="{BB962C8B-B14F-4D97-AF65-F5344CB8AC3E}">
        <p14:creationId xmlns:p14="http://schemas.microsoft.com/office/powerpoint/2010/main" val="359466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9" y="2132857"/>
            <a:ext cx="7596832" cy="37444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5148265" y="5732464"/>
            <a:ext cx="3786187" cy="365125"/>
          </a:xfrm>
          <a:prstGeom prst="rect">
            <a:avLst/>
          </a:prstGeom>
        </p:spPr>
        <p:txBody>
          <a:bodyPr/>
          <a:lstStyle>
            <a:lvl1pPr>
              <a:defRPr/>
            </a:lvl1pPr>
          </a:lstStyle>
          <a:p>
            <a:pPr>
              <a:defRPr/>
            </a:pPr>
            <a:endParaRPr lang="en-AU" dirty="0"/>
          </a:p>
        </p:txBody>
      </p:sp>
      <p:sp>
        <p:nvSpPr>
          <p:cNvPr id="6" name="Slide Number Placeholder 5"/>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FA2C85A3-B9CA-449C-AF7E-1CA4596BD47A}" type="slidenum">
              <a:rPr lang="en-AU"/>
              <a:pPr>
                <a:defRPr/>
              </a:pPr>
              <a:t>‹#›</a:t>
            </a:fld>
            <a:endParaRPr lang="en-A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1" y="228601"/>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5" name="Group 14"/>
          <p:cNvGrpSpPr>
            <a:grpSpLocks noChangeAspect="1"/>
          </p:cNvGrpSpPr>
          <p:nvPr/>
        </p:nvGrpSpPr>
        <p:grpSpPr bwMode="auto">
          <a:xfrm>
            <a:off x="211138" y="714377"/>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solidFill>
                  <a:prstClr val="black"/>
                </a:solidFill>
                <a:latin typeface="Candara"/>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1"/>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8597902" y="6353176"/>
            <a:ext cx="346075" cy="346075"/>
          </a:xfrm>
          <a:prstGeom prst="rect">
            <a:avLst/>
          </a:prstGeom>
        </p:spPr>
        <p:txBody>
          <a:bodyPr/>
          <a:lstStyle>
            <a:lvl1pPr>
              <a:defRPr/>
            </a:lvl1pPr>
          </a:lstStyle>
          <a:p>
            <a:pPr>
              <a:defRPr/>
            </a:pPr>
            <a:fld id="{EF9B5E79-9E0E-4148-863C-E4071D743DEA}" type="datetime1">
              <a:rPr lang="en-AU" smtClean="0">
                <a:solidFill>
                  <a:prstClr val="black"/>
                </a:solidFill>
              </a:rPr>
              <a:pPr>
                <a:defRPr/>
              </a:pPr>
              <a:t>4/11/2015</a:t>
            </a:fld>
            <a:endParaRPr lang="en-AU" dirty="0">
              <a:solidFill>
                <a:prstClr val="black"/>
              </a:solidFill>
            </a:endParaRPr>
          </a:p>
        </p:txBody>
      </p:sp>
      <p:sp>
        <p:nvSpPr>
          <p:cNvPr id="12" name="Footer Placeholder 4"/>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solidFill>
                <a:prstClr val="black"/>
              </a:solidFill>
            </a:endParaRPr>
          </a:p>
        </p:txBody>
      </p:sp>
      <p:sp>
        <p:nvSpPr>
          <p:cNvPr id="13" name="Slide Number Placeholder 5"/>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4ACEBD00-489A-4C0D-9087-50A60F79116C}" type="slidenum">
              <a:rPr lang="en-AU">
                <a:solidFill>
                  <a:prstClr val="black"/>
                </a:solidFill>
              </a:rPr>
              <a:pPr>
                <a:defRPr/>
              </a:pPr>
              <a:t>‹#›</a:t>
            </a:fld>
            <a:endParaRPr lang="en-AU" dirty="0">
              <a:solidFill>
                <a:prstClr val="black"/>
              </a:solidFill>
            </a:endParaRPr>
          </a:p>
        </p:txBody>
      </p:sp>
    </p:spTree>
    <p:extLst>
      <p:ext uri="{BB962C8B-B14F-4D97-AF65-F5344CB8AC3E}">
        <p14:creationId xmlns:p14="http://schemas.microsoft.com/office/powerpoint/2010/main" val="127240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597902" y="6353176"/>
            <a:ext cx="346075" cy="346075"/>
          </a:xfrm>
          <a:prstGeom prst="rect">
            <a:avLst/>
          </a:prstGeom>
        </p:spPr>
        <p:txBody>
          <a:bodyPr/>
          <a:lstStyle>
            <a:lvl1pPr>
              <a:defRPr/>
            </a:lvl1pPr>
          </a:lstStyle>
          <a:p>
            <a:pPr>
              <a:defRPr/>
            </a:pPr>
            <a:fld id="{5E00B382-7141-456C-A2CE-8122A7A0FEC6}" type="datetime1">
              <a:rPr lang="en-AU" smtClean="0"/>
              <a:pPr>
                <a:defRPr/>
              </a:pPr>
              <a:t>4/11/2015</a:t>
            </a:fld>
            <a:endParaRPr lang="en-AU" dirty="0"/>
          </a:p>
        </p:txBody>
      </p:sp>
      <p:sp>
        <p:nvSpPr>
          <p:cNvPr id="4" name="Footer Placeholder 3"/>
          <p:cNvSpPr>
            <a:spLocks noGrp="1"/>
          </p:cNvSpPr>
          <p:nvPr>
            <p:ph type="ftr" sz="quarter" idx="11"/>
          </p:nvPr>
        </p:nvSpPr>
        <p:spPr>
          <a:xfrm>
            <a:off x="251520" y="6093296"/>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5" name="Slide Number Placeholder 4"/>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2719BC85-2C49-45BD-9A7C-A53EE6FF3880}"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userDrawn="1"/>
        </p:nvSpPr>
        <p:spPr>
          <a:xfrm>
            <a:off x="228601" y="228602"/>
            <a:ext cx="8696325" cy="105420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6"/>
            <a:ext cx="8723312" cy="770408"/>
            <a:chOff x="-3905251" y="4294188"/>
            <a:chExt cx="13027839" cy="154861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8" name="Freeform 10"/>
            <p:cNvSpPr>
              <a:spLocks/>
            </p:cNvSpPr>
            <p:nvPr/>
          </p:nvSpPr>
          <p:spPr bwMode="hidden">
            <a:xfrm>
              <a:off x="-3905251" y="4294188"/>
              <a:ext cx="13027839" cy="154861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9" name="Date Placeholder 1"/>
          <p:cNvSpPr>
            <a:spLocks noGrp="1"/>
          </p:cNvSpPr>
          <p:nvPr>
            <p:ph type="dt" sz="half" idx="10"/>
          </p:nvPr>
        </p:nvSpPr>
        <p:spPr>
          <a:xfrm>
            <a:off x="8597902" y="6353176"/>
            <a:ext cx="346075" cy="346075"/>
          </a:xfrm>
          <a:prstGeom prst="rect">
            <a:avLst/>
          </a:prstGeom>
        </p:spPr>
        <p:txBody>
          <a:bodyPr/>
          <a:lstStyle>
            <a:lvl1pPr>
              <a:defRPr/>
            </a:lvl1pPr>
          </a:lstStyle>
          <a:p>
            <a:pPr>
              <a:defRPr/>
            </a:pPr>
            <a:fld id="{D3D57E18-4EC4-4813-B459-03215B6396F9}" type="datetime1">
              <a:rPr lang="en-AU" smtClean="0"/>
              <a:pPr>
                <a:defRPr/>
              </a:pPr>
              <a:t>4/11/2015</a:t>
            </a:fld>
            <a:endParaRPr lang="en-AU" dirty="0"/>
          </a:p>
        </p:txBody>
      </p:sp>
      <p:sp>
        <p:nvSpPr>
          <p:cNvPr id="10" name="Footer Placeholder 2"/>
          <p:cNvSpPr>
            <a:spLocks noGrp="1"/>
          </p:cNvSpPr>
          <p:nvPr>
            <p:ph type="ftr" sz="quarter" idx="11"/>
          </p:nvPr>
        </p:nvSpPr>
        <p:spPr>
          <a:xfrm>
            <a:off x="193677" y="6249988"/>
            <a:ext cx="3442221"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11" name="Slide Number Placeholder 3"/>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EBC7DC9D-B78D-4997-9B36-539130AC56BC}"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1" y="228601"/>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7"/>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1"/>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8597902" y="6353176"/>
            <a:ext cx="346075" cy="346075"/>
          </a:xfrm>
          <a:prstGeom prst="rect">
            <a:avLst/>
          </a:prstGeom>
        </p:spPr>
        <p:txBody>
          <a:bodyPr/>
          <a:lstStyle>
            <a:lvl1pPr>
              <a:defRPr/>
            </a:lvl1pPr>
          </a:lstStyle>
          <a:p>
            <a:pPr>
              <a:defRPr/>
            </a:pPr>
            <a:fld id="{EF9B5E79-9E0E-4148-863C-E4071D743DEA}" type="datetime1">
              <a:rPr lang="en-AU" smtClean="0"/>
              <a:pPr>
                <a:defRPr/>
              </a:pPr>
              <a:t>4/11/2015</a:t>
            </a:fld>
            <a:endParaRPr lang="en-AU" dirty="0"/>
          </a:p>
        </p:txBody>
      </p:sp>
      <p:sp>
        <p:nvSpPr>
          <p:cNvPr id="12" name="Footer Placeholder 4"/>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13" name="Slide Number Placeholder 5"/>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4ACEBD00-489A-4C0D-9087-50A60F79116C}"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570679-11CC-4011-810B-D3081D1A59EE}" type="datetimeFigureOut">
              <a:rPr lang="en-AU" smtClean="0"/>
              <a:pPr/>
              <a:t>4/11/2015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2F0A7-0EFF-41CC-A8B0-25EF660AB6EC}" type="slidenum">
              <a:rPr lang="en-AU" smtClean="0"/>
              <a:pPr/>
              <a:t>‹#›</a:t>
            </a:fld>
            <a:endParaRPr lang="en-AU"/>
          </a:p>
        </p:txBody>
      </p:sp>
    </p:spTree>
    <p:extLst>
      <p:ext uri="{BB962C8B-B14F-4D97-AF65-F5344CB8AC3E}">
        <p14:creationId xmlns:p14="http://schemas.microsoft.com/office/powerpoint/2010/main" val="392562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6D9E94D-E40C-40DC-8EB7-58F9B5465505}" type="datetimeFigureOut">
              <a:rPr lang="en-AU" smtClean="0"/>
              <a:t>4/11/2015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29CA3CB-5799-410D-8E91-757D5909FADB}" type="slidenum">
              <a:rPr lang="en-AU" smtClean="0"/>
              <a:t>‹#›</a:t>
            </a:fld>
            <a:endParaRPr lang="en-AU"/>
          </a:p>
        </p:txBody>
      </p:sp>
    </p:spTree>
    <p:extLst>
      <p:ext uri="{BB962C8B-B14F-4D97-AF65-F5344CB8AC3E}">
        <p14:creationId xmlns:p14="http://schemas.microsoft.com/office/powerpoint/2010/main" val="253420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9" y="2132857"/>
            <a:ext cx="7596832" cy="37444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5148265" y="5732464"/>
            <a:ext cx="3786187" cy="365125"/>
          </a:xfrm>
          <a:prstGeom prst="rect">
            <a:avLst/>
          </a:prstGeom>
        </p:spPr>
        <p:txBody>
          <a:bodyPr/>
          <a:lstStyle>
            <a:lvl1pPr>
              <a:defRPr/>
            </a:lvl1pPr>
          </a:lstStyle>
          <a:p>
            <a:pPr>
              <a:defRPr/>
            </a:pPr>
            <a:endParaRPr lang="en-AU" dirty="0">
              <a:solidFill>
                <a:prstClr val="black"/>
              </a:solidFill>
            </a:endParaRPr>
          </a:p>
        </p:txBody>
      </p:sp>
      <p:sp>
        <p:nvSpPr>
          <p:cNvPr id="6" name="Slide Number Placeholder 5"/>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FA2C85A3-B9CA-449C-AF7E-1CA4596BD47A}" type="slidenum">
              <a:rPr lang="en-AU">
                <a:solidFill>
                  <a:prstClr val="black"/>
                </a:solidFill>
              </a:rPr>
              <a:pPr>
                <a:defRPr/>
              </a:pPr>
              <a:t>‹#›</a:t>
            </a:fld>
            <a:endParaRPr lang="en-AU" dirty="0">
              <a:solidFill>
                <a:prstClr val="black"/>
              </a:solidFill>
            </a:endParaRPr>
          </a:p>
        </p:txBody>
      </p:sp>
    </p:spTree>
    <p:extLst>
      <p:ext uri="{BB962C8B-B14F-4D97-AF65-F5344CB8AC3E}">
        <p14:creationId xmlns:p14="http://schemas.microsoft.com/office/powerpoint/2010/main" val="25008581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597902" y="6353176"/>
            <a:ext cx="346075" cy="346075"/>
          </a:xfrm>
          <a:prstGeom prst="rect">
            <a:avLst/>
          </a:prstGeom>
        </p:spPr>
        <p:txBody>
          <a:bodyPr/>
          <a:lstStyle>
            <a:lvl1pPr>
              <a:defRPr/>
            </a:lvl1pPr>
          </a:lstStyle>
          <a:p>
            <a:pPr>
              <a:defRPr/>
            </a:pPr>
            <a:fld id="{5E00B382-7141-456C-A2CE-8122A7A0FEC6}" type="datetime1">
              <a:rPr lang="en-AU" smtClean="0">
                <a:solidFill>
                  <a:prstClr val="black"/>
                </a:solidFill>
              </a:rPr>
              <a:pPr>
                <a:defRPr/>
              </a:pPr>
              <a:t>4/11/2015</a:t>
            </a:fld>
            <a:endParaRPr lang="en-AU" dirty="0">
              <a:solidFill>
                <a:prstClr val="black"/>
              </a:solidFill>
            </a:endParaRPr>
          </a:p>
        </p:txBody>
      </p:sp>
      <p:sp>
        <p:nvSpPr>
          <p:cNvPr id="4" name="Footer Placeholder 3"/>
          <p:cNvSpPr>
            <a:spLocks noGrp="1"/>
          </p:cNvSpPr>
          <p:nvPr>
            <p:ph type="ftr" sz="quarter" idx="11"/>
          </p:nvPr>
        </p:nvSpPr>
        <p:spPr>
          <a:xfrm>
            <a:off x="251520" y="6093296"/>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solidFill>
                <a:prstClr val="black"/>
              </a:solidFill>
            </a:endParaRPr>
          </a:p>
        </p:txBody>
      </p:sp>
      <p:sp>
        <p:nvSpPr>
          <p:cNvPr id="5" name="Slide Number Placeholder 4"/>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2719BC85-2C49-45BD-9A7C-A53EE6FF3880}" type="slidenum">
              <a:rPr lang="en-AU">
                <a:solidFill>
                  <a:prstClr val="black"/>
                </a:solidFill>
              </a:rPr>
              <a:pPr>
                <a:defRPr/>
              </a:pPr>
              <a:t>‹#›</a:t>
            </a:fld>
            <a:endParaRPr lang="en-AU" dirty="0">
              <a:solidFill>
                <a:prstClr val="black"/>
              </a:solidFill>
            </a:endParaRPr>
          </a:p>
        </p:txBody>
      </p:sp>
    </p:spTree>
    <p:extLst>
      <p:ext uri="{BB962C8B-B14F-4D97-AF65-F5344CB8AC3E}">
        <p14:creationId xmlns:p14="http://schemas.microsoft.com/office/powerpoint/2010/main" val="153014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userDrawn="1"/>
        </p:nvSpPr>
        <p:spPr>
          <a:xfrm>
            <a:off x="228601" y="228602"/>
            <a:ext cx="8696325" cy="105420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3" name="Group 5"/>
          <p:cNvGrpSpPr>
            <a:grpSpLocks noChangeAspect="1"/>
          </p:cNvGrpSpPr>
          <p:nvPr/>
        </p:nvGrpSpPr>
        <p:grpSpPr bwMode="auto">
          <a:xfrm>
            <a:off x="211138" y="714376"/>
            <a:ext cx="8723312" cy="770408"/>
            <a:chOff x="-3905251" y="4294188"/>
            <a:chExt cx="13027839" cy="154861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solidFill>
                  <a:prstClr val="black"/>
                </a:solidFill>
                <a:latin typeface="Candara"/>
              </a:endParaRPr>
            </a:p>
          </p:txBody>
        </p:sp>
        <p:sp useBgFill="1">
          <p:nvSpPr>
            <p:cNvPr id="8" name="Freeform 10"/>
            <p:cNvSpPr>
              <a:spLocks/>
            </p:cNvSpPr>
            <p:nvPr/>
          </p:nvSpPr>
          <p:spPr bwMode="hidden">
            <a:xfrm>
              <a:off x="-3905251" y="4294188"/>
              <a:ext cx="13027839" cy="154861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grpSp>
      <p:sp>
        <p:nvSpPr>
          <p:cNvPr id="9" name="Date Placeholder 1"/>
          <p:cNvSpPr>
            <a:spLocks noGrp="1"/>
          </p:cNvSpPr>
          <p:nvPr>
            <p:ph type="dt" sz="half" idx="10"/>
          </p:nvPr>
        </p:nvSpPr>
        <p:spPr>
          <a:xfrm>
            <a:off x="8597902" y="6353176"/>
            <a:ext cx="346075" cy="346075"/>
          </a:xfrm>
          <a:prstGeom prst="rect">
            <a:avLst/>
          </a:prstGeom>
        </p:spPr>
        <p:txBody>
          <a:bodyPr/>
          <a:lstStyle>
            <a:lvl1pPr>
              <a:defRPr/>
            </a:lvl1pPr>
          </a:lstStyle>
          <a:p>
            <a:pPr>
              <a:defRPr/>
            </a:pPr>
            <a:fld id="{D3D57E18-4EC4-4813-B459-03215B6396F9}" type="datetime1">
              <a:rPr lang="en-AU" smtClean="0">
                <a:solidFill>
                  <a:prstClr val="black"/>
                </a:solidFill>
              </a:rPr>
              <a:pPr>
                <a:defRPr/>
              </a:pPr>
              <a:t>4/11/2015</a:t>
            </a:fld>
            <a:endParaRPr lang="en-AU" dirty="0">
              <a:solidFill>
                <a:prstClr val="black"/>
              </a:solidFill>
            </a:endParaRPr>
          </a:p>
        </p:txBody>
      </p:sp>
      <p:sp>
        <p:nvSpPr>
          <p:cNvPr id="10" name="Footer Placeholder 2"/>
          <p:cNvSpPr>
            <a:spLocks noGrp="1"/>
          </p:cNvSpPr>
          <p:nvPr>
            <p:ph type="ftr" sz="quarter" idx="11"/>
          </p:nvPr>
        </p:nvSpPr>
        <p:spPr>
          <a:xfrm>
            <a:off x="193677" y="6249988"/>
            <a:ext cx="3442221" cy="365125"/>
          </a:xfrm>
          <a:prstGeom prst="rect">
            <a:avLst/>
          </a:prstGeom>
        </p:spPr>
        <p:txBody>
          <a:bodyPr/>
          <a:lstStyle>
            <a:lvl1pPr fontAlgn="auto">
              <a:spcBef>
                <a:spcPts val="0"/>
              </a:spcBef>
              <a:spcAft>
                <a:spcPts val="0"/>
              </a:spcAft>
              <a:defRPr>
                <a:latin typeface="+mn-lt"/>
              </a:defRPr>
            </a:lvl1pPr>
          </a:lstStyle>
          <a:p>
            <a:pPr>
              <a:defRPr/>
            </a:pPr>
            <a:endParaRPr lang="en-AU" dirty="0">
              <a:solidFill>
                <a:prstClr val="black"/>
              </a:solidFill>
            </a:endParaRPr>
          </a:p>
        </p:txBody>
      </p:sp>
      <p:sp>
        <p:nvSpPr>
          <p:cNvPr id="11" name="Slide Number Placeholder 3"/>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EBC7DC9D-B78D-4997-9B36-539130AC56BC}" type="slidenum">
              <a:rPr lang="en-AU">
                <a:solidFill>
                  <a:prstClr val="black"/>
                </a:solidFill>
              </a:rPr>
              <a:pPr>
                <a:defRPr/>
              </a:pPr>
              <a:t>‹#›</a:t>
            </a:fld>
            <a:endParaRPr lang="en-AU" dirty="0">
              <a:solidFill>
                <a:prstClr val="black"/>
              </a:solidFill>
            </a:endParaRPr>
          </a:p>
        </p:txBody>
      </p:sp>
    </p:spTree>
    <p:extLst>
      <p:ext uri="{BB962C8B-B14F-4D97-AF65-F5344CB8AC3E}">
        <p14:creationId xmlns:p14="http://schemas.microsoft.com/office/powerpoint/2010/main" val="51154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0057" y="208324"/>
            <a:ext cx="8229600" cy="9855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Text Placeholder 2"/>
          <p:cNvSpPr>
            <a:spLocks noGrp="1"/>
          </p:cNvSpPr>
          <p:nvPr>
            <p:ph type="body" idx="1"/>
          </p:nvPr>
        </p:nvSpPr>
        <p:spPr bwMode="auto">
          <a:xfrm>
            <a:off x="892175" y="1988841"/>
            <a:ext cx="7380288"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6732242" y="6093296"/>
            <a:ext cx="2016223" cy="550293"/>
          </a:xfrm>
          <a:prstGeom prst="rect">
            <a:avLst/>
          </a:prstGeom>
          <a:noFill/>
          <a:ln w="9525">
            <a:noFill/>
            <a:miter lim="800000"/>
            <a:headEnd/>
            <a:tailEnd/>
          </a:ln>
        </p:spPr>
      </p:pic>
      <p:sp>
        <p:nvSpPr>
          <p:cNvPr id="25" name="Rounded Rectangle 11"/>
          <p:cNvSpPr/>
          <p:nvPr userDrawn="1"/>
        </p:nvSpPr>
        <p:spPr>
          <a:xfrm>
            <a:off x="228601" y="228602"/>
            <a:ext cx="8696325" cy="105420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6" name="Group 5"/>
          <p:cNvGrpSpPr>
            <a:grpSpLocks noChangeAspect="1"/>
          </p:cNvGrpSpPr>
          <p:nvPr userDrawn="1"/>
        </p:nvGrpSpPr>
        <p:grpSpPr bwMode="auto">
          <a:xfrm>
            <a:off x="211138" y="714376"/>
            <a:ext cx="8723312" cy="770408"/>
            <a:chOff x="-3905251" y="4294188"/>
            <a:chExt cx="13027839" cy="1548610"/>
          </a:xfrm>
        </p:grpSpPr>
        <p:sp>
          <p:nvSpPr>
            <p:cNvPr id="2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3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31" name="Freeform 10"/>
            <p:cNvSpPr>
              <a:spLocks/>
            </p:cNvSpPr>
            <p:nvPr/>
          </p:nvSpPr>
          <p:spPr bwMode="hidden">
            <a:xfrm>
              <a:off x="-3905251" y="4294188"/>
              <a:ext cx="13027839" cy="154861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3" r:id="rId1"/>
    <p:sldLayoutId id="2147483677" r:id="rId2"/>
    <p:sldLayoutId id="2147483678" r:id="rId3"/>
    <p:sldLayoutId id="2147483682" r:id="rId4"/>
    <p:sldLayoutId id="2147483700" r:id="rId5"/>
    <p:sldLayoutId id="2147483701" r:id="rId6"/>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0057" y="208324"/>
            <a:ext cx="8229600" cy="9855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Text Placeholder 2"/>
          <p:cNvSpPr>
            <a:spLocks noGrp="1"/>
          </p:cNvSpPr>
          <p:nvPr>
            <p:ph type="body" idx="1"/>
          </p:nvPr>
        </p:nvSpPr>
        <p:spPr bwMode="auto">
          <a:xfrm>
            <a:off x="892175" y="1988841"/>
            <a:ext cx="7380288"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6732242" y="6093296"/>
            <a:ext cx="2016223" cy="550293"/>
          </a:xfrm>
          <a:prstGeom prst="rect">
            <a:avLst/>
          </a:prstGeom>
          <a:noFill/>
          <a:ln w="9525">
            <a:noFill/>
            <a:miter lim="800000"/>
            <a:headEnd/>
            <a:tailEnd/>
          </a:ln>
        </p:spPr>
      </p:pic>
      <p:sp>
        <p:nvSpPr>
          <p:cNvPr id="25" name="Rounded Rectangle 11"/>
          <p:cNvSpPr/>
          <p:nvPr userDrawn="1"/>
        </p:nvSpPr>
        <p:spPr>
          <a:xfrm>
            <a:off x="228601" y="228602"/>
            <a:ext cx="8696325" cy="105420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6" name="Group 5"/>
          <p:cNvGrpSpPr>
            <a:grpSpLocks noChangeAspect="1"/>
          </p:cNvGrpSpPr>
          <p:nvPr userDrawn="1"/>
        </p:nvGrpSpPr>
        <p:grpSpPr bwMode="auto">
          <a:xfrm>
            <a:off x="211138" y="714376"/>
            <a:ext cx="8723312" cy="770408"/>
            <a:chOff x="-3905251" y="4294188"/>
            <a:chExt cx="13027839" cy="1548610"/>
          </a:xfrm>
        </p:grpSpPr>
        <p:sp>
          <p:nvSpPr>
            <p:cNvPr id="2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2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2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solidFill>
                  <a:prstClr val="black"/>
                </a:solidFill>
                <a:latin typeface="Candara"/>
              </a:endParaRPr>
            </a:p>
          </p:txBody>
        </p:sp>
        <p:sp>
          <p:nvSpPr>
            <p:cNvPr id="3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solidFill>
                  <a:prstClr val="black"/>
                </a:solidFill>
                <a:latin typeface="Candara"/>
              </a:endParaRPr>
            </a:p>
          </p:txBody>
        </p:sp>
        <p:sp useBgFill="1">
          <p:nvSpPr>
            <p:cNvPr id="31" name="Freeform 10"/>
            <p:cNvSpPr>
              <a:spLocks/>
            </p:cNvSpPr>
            <p:nvPr/>
          </p:nvSpPr>
          <p:spPr bwMode="hidden">
            <a:xfrm>
              <a:off x="-3905251" y="4294188"/>
              <a:ext cx="13027839" cy="154861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solidFill>
                  <a:prstClr val="black"/>
                </a:solidFill>
                <a:latin typeface="Candara"/>
              </a:endParaRPr>
            </a:p>
          </p:txBody>
        </p:sp>
      </p:grpSp>
    </p:spTree>
    <p:extLst>
      <p:ext uri="{BB962C8B-B14F-4D97-AF65-F5344CB8AC3E}">
        <p14:creationId xmlns:p14="http://schemas.microsoft.com/office/powerpoint/2010/main" val="233476972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ceta.flinders.edu.a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2.png"/><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5" y="1700808"/>
            <a:ext cx="8212113" cy="576064"/>
          </a:xfrm>
        </p:spPr>
        <p:txBody>
          <a:bodyPr/>
          <a:lstStyle/>
          <a:p>
            <a:r>
              <a:rPr lang="en-US" b="1" dirty="0" smtClean="0">
                <a:solidFill>
                  <a:schemeClr val="bg2">
                    <a:lumMod val="25000"/>
                  </a:schemeClr>
                </a:solidFill>
              </a:rPr>
              <a:t/>
            </a:r>
            <a:br>
              <a:rPr lang="en-US" b="1" dirty="0" smtClean="0">
                <a:solidFill>
                  <a:schemeClr val="bg2">
                    <a:lumMod val="25000"/>
                  </a:schemeClr>
                </a:solidFill>
              </a:rPr>
            </a:br>
            <a:r>
              <a:rPr lang="en-US" b="1" dirty="0" smtClean="0">
                <a:solidFill>
                  <a:schemeClr val="bg2">
                    <a:lumMod val="25000"/>
                  </a:schemeClr>
                </a:solidFill>
              </a:rPr>
              <a:t/>
            </a:r>
            <a:br>
              <a:rPr lang="en-US" b="1" dirty="0" smtClean="0">
                <a:solidFill>
                  <a:schemeClr val="bg2">
                    <a:lumMod val="25000"/>
                  </a:schemeClr>
                </a:solidFill>
              </a:rPr>
            </a:br>
            <a:r>
              <a:rPr lang="en-US" b="1" dirty="0" smtClean="0">
                <a:solidFill>
                  <a:schemeClr val="bg2">
                    <a:lumMod val="25000"/>
                  </a:schemeClr>
                </a:solidFill>
              </a:rPr>
              <a:t/>
            </a:r>
            <a:br>
              <a:rPr lang="en-US" b="1" dirty="0" smtClean="0">
                <a:solidFill>
                  <a:schemeClr val="bg2">
                    <a:lumMod val="25000"/>
                  </a:schemeClr>
                </a:solidFill>
              </a:rPr>
            </a:br>
            <a:r>
              <a:rPr lang="en-US" sz="3200" b="1" dirty="0" smtClean="0">
                <a:solidFill>
                  <a:schemeClr val="tx2">
                    <a:lumMod val="75000"/>
                  </a:schemeClr>
                </a:solidFill>
              </a:rPr>
              <a:t>Methamphetamine Use in Australia:</a:t>
            </a:r>
            <a:r>
              <a:rPr lang="en-US" sz="3200" dirty="0" smtClean="0">
                <a:solidFill>
                  <a:schemeClr val="tx2">
                    <a:lumMod val="75000"/>
                  </a:schemeClr>
                </a:solidFill>
              </a:rPr>
              <a:t/>
            </a:r>
            <a:br>
              <a:rPr lang="en-US" sz="3200" dirty="0" smtClean="0">
                <a:solidFill>
                  <a:schemeClr val="tx2">
                    <a:lumMod val="75000"/>
                  </a:schemeClr>
                </a:solidFill>
              </a:rPr>
            </a:br>
            <a:r>
              <a:rPr lang="en-AU" sz="3200" dirty="0" smtClean="0">
                <a:solidFill>
                  <a:schemeClr val="tx2">
                    <a:lumMod val="75000"/>
                  </a:schemeClr>
                </a:solidFill>
              </a:rPr>
              <a:t>current </a:t>
            </a:r>
            <a:r>
              <a:rPr lang="en-AU" sz="3200" dirty="0">
                <a:solidFill>
                  <a:schemeClr val="tx2">
                    <a:lumMod val="75000"/>
                  </a:schemeClr>
                </a:solidFill>
              </a:rPr>
              <a:t>patterns and trends, and their implications for treatment and intervention.</a:t>
            </a:r>
            <a:r>
              <a:rPr lang="en-AU" sz="4000" dirty="0">
                <a:solidFill>
                  <a:schemeClr val="tx1"/>
                </a:solidFill>
              </a:rPr>
              <a:t/>
            </a:r>
            <a:br>
              <a:rPr lang="en-AU" sz="4000" dirty="0">
                <a:solidFill>
                  <a:schemeClr val="tx1"/>
                </a:solidFill>
              </a:rPr>
            </a:br>
            <a:r>
              <a:rPr lang="en-US" sz="4000" b="1" dirty="0" smtClean="0">
                <a:solidFill>
                  <a:schemeClr val="tx1"/>
                </a:solidFill>
              </a:rPr>
              <a:t> </a:t>
            </a:r>
            <a:r>
              <a:rPr lang="en-US" sz="3200" b="1" dirty="0" smtClean="0">
                <a:solidFill>
                  <a:schemeClr val="tx1"/>
                </a:solidFill>
              </a:rPr>
              <a:t/>
            </a:r>
            <a:br>
              <a:rPr lang="en-US" sz="3200" b="1" dirty="0" smtClean="0">
                <a:solidFill>
                  <a:schemeClr val="tx1"/>
                </a:solidFill>
              </a:rPr>
            </a:br>
            <a:r>
              <a:rPr lang="en-US" b="1" dirty="0" smtClean="0"/>
              <a:t>methamphetamine </a:t>
            </a:r>
            <a:r>
              <a:rPr lang="en-US" dirty="0" smtClean="0"/>
              <a:t>	</a:t>
            </a:r>
            <a:br>
              <a:rPr lang="en-US" dirty="0" smtClean="0"/>
            </a:br>
            <a:r>
              <a:rPr lang="en-AU" b="1" dirty="0" smtClean="0">
                <a:solidFill>
                  <a:schemeClr val="bg2">
                    <a:lumMod val="25000"/>
                  </a:schemeClr>
                </a:solidFill>
              </a:rPr>
              <a:t/>
            </a:r>
            <a:br>
              <a:rPr lang="en-AU" b="1" dirty="0" smtClean="0">
                <a:solidFill>
                  <a:schemeClr val="bg2">
                    <a:lumMod val="25000"/>
                  </a:schemeClr>
                </a:solidFill>
              </a:rPr>
            </a:br>
            <a:endParaRPr lang="en-AU" dirty="0"/>
          </a:p>
        </p:txBody>
      </p:sp>
      <p:sp>
        <p:nvSpPr>
          <p:cNvPr id="2" name="Content Placeholder 1"/>
          <p:cNvSpPr>
            <a:spLocks noGrp="1"/>
          </p:cNvSpPr>
          <p:nvPr>
            <p:ph idx="1"/>
          </p:nvPr>
        </p:nvSpPr>
        <p:spPr>
          <a:xfrm>
            <a:off x="251520" y="2852936"/>
            <a:ext cx="8352927" cy="3024336"/>
          </a:xfrm>
        </p:spPr>
        <p:txBody>
          <a:bodyPr/>
          <a:lstStyle/>
          <a:p>
            <a:pPr marL="0" indent="0" algn="ctr">
              <a:buNone/>
            </a:pPr>
            <a:endParaRPr lang="en-AU" sz="1400" b="1" dirty="0" smtClean="0">
              <a:solidFill>
                <a:schemeClr val="bg2">
                  <a:lumMod val="25000"/>
                </a:schemeClr>
              </a:solidFill>
            </a:endParaRPr>
          </a:p>
          <a:p>
            <a:pPr marL="0" indent="0" algn="ctr">
              <a:buNone/>
            </a:pPr>
            <a:r>
              <a:rPr lang="en-AU" sz="2800" b="1" dirty="0" smtClean="0">
                <a:solidFill>
                  <a:schemeClr val="bg2">
                    <a:lumMod val="25000"/>
                  </a:schemeClr>
                </a:solidFill>
              </a:rPr>
              <a:t>Ann </a:t>
            </a:r>
            <a:r>
              <a:rPr lang="en-AU" sz="2800" b="1" dirty="0">
                <a:solidFill>
                  <a:schemeClr val="bg2">
                    <a:lumMod val="25000"/>
                  </a:schemeClr>
                </a:solidFill>
              </a:rPr>
              <a:t>Roche</a:t>
            </a:r>
          </a:p>
          <a:p>
            <a:pPr marL="0" indent="0" algn="ctr">
              <a:buNone/>
            </a:pPr>
            <a:r>
              <a:rPr lang="en-GB" dirty="0" smtClean="0">
                <a:solidFill>
                  <a:schemeClr val="bg2">
                    <a:lumMod val="25000"/>
                  </a:schemeClr>
                </a:solidFill>
              </a:rPr>
              <a:t>Professor and Director</a:t>
            </a:r>
          </a:p>
          <a:p>
            <a:pPr marL="0" indent="0" algn="ctr">
              <a:buNone/>
            </a:pPr>
            <a:r>
              <a:rPr lang="en-GB" dirty="0" smtClean="0">
                <a:solidFill>
                  <a:schemeClr val="bg2">
                    <a:lumMod val="25000"/>
                  </a:schemeClr>
                </a:solidFill>
              </a:rPr>
              <a:t>National Centre for Education and Training on Addiction (NCETA)</a:t>
            </a:r>
            <a:endParaRPr lang="en-GB" dirty="0">
              <a:solidFill>
                <a:schemeClr val="bg2">
                  <a:lumMod val="25000"/>
                </a:schemeClr>
              </a:solidFill>
            </a:endParaRPr>
          </a:p>
          <a:p>
            <a:pPr marL="0" indent="0" algn="ctr">
              <a:buNone/>
            </a:pPr>
            <a:r>
              <a:rPr lang="en-GB" sz="2000" dirty="0" smtClean="0">
                <a:solidFill>
                  <a:schemeClr val="bg2">
                    <a:lumMod val="25000"/>
                  </a:schemeClr>
                </a:solidFill>
                <a:hlinkClick r:id="rId3"/>
              </a:rPr>
              <a:t>www.nceta.flinders.edu.au</a:t>
            </a:r>
            <a:endParaRPr lang="en-GB" sz="2000" dirty="0" smtClean="0">
              <a:solidFill>
                <a:schemeClr val="bg2">
                  <a:lumMod val="25000"/>
                </a:schemeClr>
              </a:solidFill>
            </a:endParaRPr>
          </a:p>
          <a:p>
            <a:pPr marL="0" indent="0" algn="ctr">
              <a:buNone/>
            </a:pPr>
            <a:endParaRPr lang="en-US" sz="1200" b="1" dirty="0">
              <a:solidFill>
                <a:schemeClr val="tx1">
                  <a:lumMod val="50000"/>
                  <a:lumOff val="50000"/>
                </a:schemeClr>
              </a:solidFill>
            </a:endParaRPr>
          </a:p>
          <a:p>
            <a:pPr marL="0" indent="0" algn="ctr">
              <a:buNone/>
            </a:pPr>
            <a:r>
              <a:rPr lang="en-US" sz="2000" b="1" dirty="0"/>
              <a:t>Ice and Central Australia: From Research to Practice</a:t>
            </a:r>
            <a:endParaRPr lang="en-AU" sz="2000" dirty="0"/>
          </a:p>
          <a:p>
            <a:pPr marL="0" indent="0" algn="ctr">
              <a:buNone/>
            </a:pPr>
            <a:r>
              <a:rPr lang="en-US" sz="2000" b="1" dirty="0" smtClean="0">
                <a:solidFill>
                  <a:schemeClr val="tx1">
                    <a:lumMod val="50000"/>
                    <a:lumOff val="50000"/>
                  </a:schemeClr>
                </a:solidFill>
              </a:rPr>
              <a:t>Alice Springs, </a:t>
            </a:r>
            <a:r>
              <a:rPr lang="en-AU" sz="2000" dirty="0" smtClean="0">
                <a:solidFill>
                  <a:schemeClr val="tx1">
                    <a:lumMod val="50000"/>
                    <a:lumOff val="50000"/>
                  </a:schemeClr>
                </a:solidFill>
              </a:rPr>
              <a:t>4 November 2015</a:t>
            </a:r>
            <a:endParaRPr lang="en-AU" sz="2000" dirty="0">
              <a:solidFill>
                <a:schemeClr val="tx1">
                  <a:lumMod val="50000"/>
                  <a:lumOff val="50000"/>
                </a:schemeClr>
              </a:solidFill>
            </a:endParaRPr>
          </a:p>
          <a:p>
            <a:pPr algn="ctr"/>
            <a:endParaRPr lang="en-GB" dirty="0">
              <a:solidFill>
                <a:schemeClr val="bg2">
                  <a:lumMod val="25000"/>
                </a:schemeClr>
              </a:solidFill>
            </a:endParaRPr>
          </a:p>
          <a:p>
            <a:endParaRPr lang="en-AU" dirty="0"/>
          </a:p>
        </p:txBody>
      </p:sp>
    </p:spTree>
    <p:extLst>
      <p:ext uri="{BB962C8B-B14F-4D97-AF65-F5344CB8AC3E}">
        <p14:creationId xmlns:p14="http://schemas.microsoft.com/office/powerpoint/2010/main" val="1807648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050" name="Picture 2" descr="\\userQR\R\roch0026\MyWork\My Pictures\smoking meth pic.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16018" y="1268761"/>
            <a:ext cx="4158895"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1556793"/>
            <a:ext cx="4464496" cy="2862322"/>
          </a:xfrm>
          <a:prstGeom prst="rect">
            <a:avLst/>
          </a:prstGeom>
          <a:noFill/>
        </p:spPr>
        <p:txBody>
          <a:bodyPr wrap="square" rtlCol="0">
            <a:spAutoFit/>
          </a:bodyPr>
          <a:lstStyle/>
          <a:p>
            <a:r>
              <a:rPr lang="en-US" dirty="0"/>
              <a:t>Of particular concern is the crystalline form of methamphetamine, </a:t>
            </a:r>
            <a:endParaRPr lang="en-US" dirty="0" smtClean="0"/>
          </a:p>
          <a:p>
            <a:r>
              <a:rPr lang="en-US" dirty="0" smtClean="0"/>
              <a:t>known </a:t>
            </a:r>
            <a:r>
              <a:rPr lang="en-US" dirty="0"/>
              <a:t>as </a:t>
            </a:r>
            <a:r>
              <a:rPr lang="en-US" b="1" dirty="0"/>
              <a:t>‘ice’. </a:t>
            </a:r>
          </a:p>
          <a:p>
            <a:endParaRPr lang="en-US" dirty="0"/>
          </a:p>
          <a:p>
            <a:r>
              <a:rPr lang="en-US" b="1" dirty="0"/>
              <a:t>Ice</a:t>
            </a:r>
            <a:r>
              <a:rPr lang="en-US" dirty="0"/>
              <a:t> (also known as crystal meth, meth, crystal, </a:t>
            </a:r>
            <a:r>
              <a:rPr lang="en-US" dirty="0" err="1"/>
              <a:t>shabu</a:t>
            </a:r>
            <a:r>
              <a:rPr lang="en-US" dirty="0"/>
              <a:t>, </a:t>
            </a:r>
            <a:r>
              <a:rPr lang="en-US" dirty="0" err="1"/>
              <a:t>batu</a:t>
            </a:r>
            <a:r>
              <a:rPr lang="en-US" dirty="0"/>
              <a:t>, d-meth</a:t>
            </a:r>
            <a:r>
              <a:rPr lang="en-US" dirty="0" smtClean="0"/>
              <a:t>, </a:t>
            </a:r>
            <a:r>
              <a:rPr lang="en-US" dirty="0"/>
              <a:t>glass, or shard):</a:t>
            </a:r>
          </a:p>
          <a:p>
            <a:pPr marL="285750" indent="-285750">
              <a:buFont typeface="Arial" panose="020B0604020202020204" pitchFamily="34" charset="0"/>
              <a:buChar char="•"/>
            </a:pPr>
            <a:r>
              <a:rPr lang="en-US" dirty="0"/>
              <a:t>most potent form of methamphetamine, </a:t>
            </a:r>
          </a:p>
          <a:p>
            <a:pPr marL="285750" indent="-285750">
              <a:buFont typeface="Arial" panose="020B0604020202020204" pitchFamily="34" charset="0"/>
              <a:buChar char="•"/>
            </a:pPr>
            <a:r>
              <a:rPr lang="en-US" dirty="0"/>
              <a:t>usually smoked or injected. </a:t>
            </a:r>
            <a:endParaRPr lang="en-AU" dirty="0"/>
          </a:p>
          <a:p>
            <a:endParaRPr lang="en-AU" dirty="0"/>
          </a:p>
        </p:txBody>
      </p:sp>
    </p:spTree>
    <p:extLst>
      <p:ext uri="{BB962C8B-B14F-4D97-AF65-F5344CB8AC3E}">
        <p14:creationId xmlns:p14="http://schemas.microsoft.com/office/powerpoint/2010/main" val="313623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292080" y="620688"/>
            <a:ext cx="3024336" cy="707678"/>
          </a:xfrm>
        </p:spPr>
        <p:txBody>
          <a:bodyPr>
            <a:normAutofit fontScale="90000"/>
          </a:bodyPr>
          <a:lstStyle/>
          <a:p>
            <a:r>
              <a:rPr lang="en-AU" sz="4400" dirty="0" smtClean="0">
                <a:latin typeface="Arial" panose="020B0604020202020204" pitchFamily="34" charset="0"/>
                <a:cs typeface="Arial" panose="020B0604020202020204" pitchFamily="34" charset="0"/>
              </a:rPr>
              <a:t>Crystalline  </a:t>
            </a:r>
            <a:endParaRPr lang="en-AU" sz="4400" dirty="0">
              <a:latin typeface="Arial" panose="020B0604020202020204" pitchFamily="34" charset="0"/>
              <a:cs typeface="Arial" panose="020B0604020202020204" pitchFamily="34" charset="0"/>
            </a:endParaRPr>
          </a:p>
        </p:txBody>
      </p:sp>
      <p:pic>
        <p:nvPicPr>
          <p:cNvPr id="5" name="Content Placeholder 4" descr="Ice 3.jpg"/>
          <p:cNvPicPr>
            <a:picLocks noGrp="1" noChangeAspect="1"/>
          </p:cNvPicPr>
          <p:nvPr>
            <p:ph idx="1"/>
          </p:nvPr>
        </p:nvPicPr>
        <p:blipFill>
          <a:blip r:embed="rId4" cstate="print"/>
          <a:stretch>
            <a:fillRect/>
          </a:stretch>
        </p:blipFill>
        <p:spPr>
          <a:xfrm>
            <a:off x="400751" y="4005064"/>
            <a:ext cx="3878002" cy="2380009"/>
          </a:xfrm>
        </p:spPr>
      </p:pic>
      <p:sp>
        <p:nvSpPr>
          <p:cNvPr id="4" name="Text Placeholder 3"/>
          <p:cNvSpPr>
            <a:spLocks noGrp="1"/>
          </p:cNvSpPr>
          <p:nvPr>
            <p:ph type="body" sz="half" idx="2"/>
          </p:nvPr>
        </p:nvSpPr>
        <p:spPr>
          <a:xfrm>
            <a:off x="4716016" y="1700808"/>
            <a:ext cx="4248472" cy="4497363"/>
          </a:xfrm>
        </p:spPr>
        <p:txBody>
          <a:bodyPr>
            <a:normAutofit fontScale="25000" lnSpcReduction="20000"/>
          </a:bodyPr>
          <a:lstStyle/>
          <a:p>
            <a:pPr>
              <a:lnSpc>
                <a:spcPct val="120000"/>
              </a:lnSpc>
              <a:spcBef>
                <a:spcPts val="0"/>
              </a:spcBef>
              <a:spcAft>
                <a:spcPts val="600"/>
              </a:spcAft>
              <a:buFont typeface="Arial" charset="0"/>
              <a:buChar char="•"/>
            </a:pPr>
            <a:r>
              <a:rPr lang="en-AU" sz="8000" dirty="0" smtClean="0"/>
              <a:t>   </a:t>
            </a:r>
            <a:r>
              <a:rPr lang="en-AU" sz="8000" dirty="0" smtClean="0">
                <a:latin typeface="Arial" panose="020B0604020202020204" pitchFamily="34" charset="0"/>
                <a:cs typeface="Arial" panose="020B0604020202020204" pitchFamily="34" charset="0"/>
              </a:rPr>
              <a:t>Also known as Crystal Meth/Ice</a:t>
            </a:r>
          </a:p>
          <a:p>
            <a:pPr>
              <a:lnSpc>
                <a:spcPct val="120000"/>
              </a:lnSpc>
              <a:spcBef>
                <a:spcPts val="0"/>
              </a:spcBef>
              <a:spcAft>
                <a:spcPts val="600"/>
              </a:spcAft>
              <a:buFont typeface="Arial" charset="0"/>
              <a:buChar char="•"/>
            </a:pPr>
            <a:r>
              <a:rPr lang="en-AU" sz="8000" dirty="0" smtClean="0">
                <a:latin typeface="Arial" panose="020B0604020202020204" pitchFamily="34" charset="0"/>
                <a:cs typeface="Arial" panose="020B0604020202020204" pitchFamily="34" charset="0"/>
              </a:rPr>
              <a:t>   Purer form than Salts/Powder</a:t>
            </a:r>
          </a:p>
          <a:p>
            <a:pPr>
              <a:lnSpc>
                <a:spcPct val="120000"/>
              </a:lnSpc>
              <a:spcBef>
                <a:spcPts val="0"/>
              </a:spcBef>
              <a:spcAft>
                <a:spcPts val="600"/>
              </a:spcAft>
              <a:buFont typeface="Arial" charset="0"/>
              <a:buChar char="•"/>
            </a:pPr>
            <a:r>
              <a:rPr lang="en-AU" sz="8000" dirty="0" smtClean="0">
                <a:latin typeface="Arial" panose="020B0604020202020204" pitchFamily="34" charset="0"/>
                <a:cs typeface="Arial" panose="020B0604020202020204" pitchFamily="34" charset="0"/>
              </a:rPr>
              <a:t>   Highly Addictive</a:t>
            </a:r>
          </a:p>
          <a:p>
            <a:pPr>
              <a:lnSpc>
                <a:spcPct val="120000"/>
              </a:lnSpc>
              <a:spcBef>
                <a:spcPts val="0"/>
              </a:spcBef>
              <a:spcAft>
                <a:spcPts val="600"/>
              </a:spcAft>
              <a:buFont typeface="Arial" charset="0"/>
              <a:buChar char="•"/>
            </a:pPr>
            <a:r>
              <a:rPr lang="en-AU" sz="8000" dirty="0" smtClean="0">
                <a:latin typeface="Arial" panose="020B0604020202020204" pitchFamily="34" charset="0"/>
                <a:cs typeface="Arial" panose="020B0604020202020204" pitchFamily="34" charset="0"/>
              </a:rPr>
              <a:t>   Highly Corrosive</a:t>
            </a:r>
          </a:p>
          <a:p>
            <a:pPr>
              <a:lnSpc>
                <a:spcPct val="120000"/>
              </a:lnSpc>
              <a:spcBef>
                <a:spcPts val="0"/>
              </a:spcBef>
              <a:spcAft>
                <a:spcPts val="600"/>
              </a:spcAft>
              <a:buFont typeface="Arial" charset="0"/>
              <a:buChar char="•"/>
            </a:pPr>
            <a:r>
              <a:rPr lang="en-AU" sz="8000" dirty="0" smtClean="0">
                <a:latin typeface="Arial" panose="020B0604020202020204" pitchFamily="34" charset="0"/>
                <a:cs typeface="Arial" panose="020B0604020202020204" pitchFamily="34" charset="0"/>
              </a:rPr>
              <a:t>   Generally Smoked </a:t>
            </a:r>
          </a:p>
          <a:p>
            <a:pPr marL="269875" indent="-269875">
              <a:lnSpc>
                <a:spcPct val="120000"/>
              </a:lnSpc>
              <a:spcBef>
                <a:spcPts val="0"/>
              </a:spcBef>
              <a:spcAft>
                <a:spcPts val="600"/>
              </a:spcAft>
              <a:buFont typeface="Arial" charset="0"/>
              <a:buChar char="•"/>
            </a:pPr>
            <a:r>
              <a:rPr lang="en-AU" sz="8000" dirty="0" smtClean="0">
                <a:latin typeface="Arial" panose="020B0604020202020204" pitchFamily="34" charset="0"/>
                <a:cs typeface="Arial" panose="020B0604020202020204" pitchFamily="34" charset="0"/>
              </a:rPr>
              <a:t>High risk of volatile off gassing when produced</a:t>
            </a:r>
          </a:p>
          <a:p>
            <a:pPr marL="269875" indent="-269875">
              <a:lnSpc>
                <a:spcPct val="120000"/>
              </a:lnSpc>
              <a:spcBef>
                <a:spcPts val="0"/>
              </a:spcBef>
              <a:spcAft>
                <a:spcPts val="600"/>
              </a:spcAft>
              <a:buFont typeface="Arial" charset="0"/>
              <a:buChar char="•"/>
            </a:pPr>
            <a:r>
              <a:rPr lang="en-AU" sz="8000" dirty="0" smtClean="0">
                <a:latin typeface="Arial" panose="020B0604020202020204" pitchFamily="34" charset="0"/>
                <a:cs typeface="Arial" panose="020B0604020202020204" pitchFamily="34" charset="0"/>
              </a:rPr>
              <a:t>The most talked about form in 2015</a:t>
            </a:r>
          </a:p>
          <a:p>
            <a:pPr marL="269875" indent="-269875">
              <a:lnSpc>
                <a:spcPct val="120000"/>
              </a:lnSpc>
              <a:spcBef>
                <a:spcPts val="0"/>
              </a:spcBef>
              <a:spcAft>
                <a:spcPts val="600"/>
              </a:spcAft>
              <a:buFont typeface="Arial" charset="0"/>
              <a:buChar char="•"/>
            </a:pPr>
            <a:r>
              <a:rPr lang="en-AU" sz="8000" dirty="0" smtClean="0">
                <a:latin typeface="Arial" panose="020B0604020202020204" pitchFamily="34" charset="0"/>
                <a:cs typeface="Arial" panose="020B0604020202020204" pitchFamily="34" charset="0"/>
              </a:rPr>
              <a:t>Now the most commonly used form of Meth</a:t>
            </a:r>
          </a:p>
          <a:p>
            <a:pPr marL="342900" indent="-342900">
              <a:buAutoNum type="arabicPlain" startAt="2013"/>
            </a:pPr>
            <a:r>
              <a:rPr lang="en-AU" dirty="0" smtClean="0"/>
              <a:t>  </a:t>
            </a:r>
            <a:endParaRPr lang="en-AU" dirty="0"/>
          </a:p>
        </p:txBody>
      </p:sp>
      <p:pic>
        <p:nvPicPr>
          <p:cNvPr id="6" name="Picture 5" descr="Ice.jpg"/>
          <p:cNvPicPr>
            <a:picLocks noChangeAspect="1"/>
          </p:cNvPicPr>
          <p:nvPr/>
        </p:nvPicPr>
        <p:blipFill>
          <a:blip r:embed="rId5" cstate="print"/>
          <a:stretch>
            <a:fillRect/>
          </a:stretch>
        </p:blipFill>
        <p:spPr>
          <a:xfrm>
            <a:off x="395536" y="1125145"/>
            <a:ext cx="3888432" cy="2427561"/>
          </a:xfrm>
          <a:prstGeom prst="rect">
            <a:avLst/>
          </a:prstGeom>
        </p:spPr>
      </p:pic>
    </p:spTree>
    <p:extLst>
      <p:ext uri="{BB962C8B-B14F-4D97-AF65-F5344CB8AC3E}">
        <p14:creationId xmlns:p14="http://schemas.microsoft.com/office/powerpoint/2010/main" val="238495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b="1" dirty="0" smtClean="0">
                <a:solidFill>
                  <a:schemeClr val="tx1"/>
                </a:solidFill>
              </a:rPr>
              <a:t>What’s Changed?</a:t>
            </a:r>
            <a:endParaRPr lang="en-AU" sz="4800" b="1" dirty="0">
              <a:solidFill>
                <a:schemeClr val="tx1"/>
              </a:solidFill>
            </a:endParaRPr>
          </a:p>
        </p:txBody>
      </p:sp>
      <p:sp>
        <p:nvSpPr>
          <p:cNvPr id="3" name="TextBox 2"/>
          <p:cNvSpPr txBox="1"/>
          <p:nvPr/>
        </p:nvSpPr>
        <p:spPr>
          <a:xfrm>
            <a:off x="1403648" y="2004095"/>
            <a:ext cx="5580620" cy="2862322"/>
          </a:xfrm>
          <a:prstGeom prst="rect">
            <a:avLst/>
          </a:prstGeom>
          <a:noFill/>
        </p:spPr>
        <p:txBody>
          <a:bodyPr wrap="square" rtlCol="0">
            <a:spAutoFit/>
          </a:bodyPr>
          <a:lstStyle/>
          <a:p>
            <a:pPr marL="342900" indent="-342900">
              <a:buFont typeface="+mj-lt"/>
              <a:buAutoNum type="arabicPeriod"/>
            </a:pPr>
            <a:r>
              <a:rPr lang="en-AU" sz="3600" dirty="0" smtClean="0"/>
              <a:t> Price  </a:t>
            </a:r>
          </a:p>
          <a:p>
            <a:pPr marL="342900" indent="-342900">
              <a:buFont typeface="+mj-lt"/>
              <a:buAutoNum type="arabicPeriod"/>
            </a:pPr>
            <a:r>
              <a:rPr lang="en-AU" sz="3600" dirty="0" smtClean="0"/>
              <a:t> Purity</a:t>
            </a:r>
          </a:p>
          <a:p>
            <a:pPr marL="342900" indent="-342900">
              <a:buFont typeface="+mj-lt"/>
              <a:buAutoNum type="arabicPeriod"/>
            </a:pPr>
            <a:r>
              <a:rPr lang="en-AU" sz="3600" dirty="0" smtClean="0"/>
              <a:t> Form</a:t>
            </a:r>
          </a:p>
          <a:p>
            <a:pPr marL="342900" indent="-342900">
              <a:buFont typeface="+mj-lt"/>
              <a:buAutoNum type="arabicPeriod"/>
            </a:pPr>
            <a:r>
              <a:rPr lang="en-AU" sz="3600" dirty="0" smtClean="0"/>
              <a:t> Mode of administration</a:t>
            </a:r>
          </a:p>
          <a:p>
            <a:pPr marL="342900" indent="-342900">
              <a:buFont typeface="+mj-lt"/>
              <a:buAutoNum type="arabicPeriod"/>
            </a:pPr>
            <a:r>
              <a:rPr lang="en-AU" sz="3600" dirty="0" smtClean="0"/>
              <a:t> Frequency of Use</a:t>
            </a:r>
            <a:endParaRPr lang="en-AU" sz="3600" dirty="0"/>
          </a:p>
        </p:txBody>
      </p:sp>
      <p:pic>
        <p:nvPicPr>
          <p:cNvPr id="4" name="Picture 3" descr="\\userQR\R\roch0026\MyWork\My Pictures\caution_WEB_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0648"/>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3432077" y="2004095"/>
            <a:ext cx="314324" cy="489204"/>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Down Arrow 5"/>
          <p:cNvSpPr/>
          <p:nvPr/>
        </p:nvSpPr>
        <p:spPr>
          <a:xfrm rot="10800000">
            <a:off x="3589239" y="2636913"/>
            <a:ext cx="314324" cy="48920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Notched Right Arrow 6"/>
          <p:cNvSpPr/>
          <p:nvPr/>
        </p:nvSpPr>
        <p:spPr>
          <a:xfrm flipV="1">
            <a:off x="3589238" y="3349411"/>
            <a:ext cx="609576" cy="2070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loud 8"/>
          <p:cNvSpPr/>
          <p:nvPr/>
        </p:nvSpPr>
        <p:spPr>
          <a:xfrm>
            <a:off x="7092280" y="3600236"/>
            <a:ext cx="576064" cy="652365"/>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ightning Bolt 9"/>
          <p:cNvSpPr/>
          <p:nvPr/>
        </p:nvSpPr>
        <p:spPr>
          <a:xfrm>
            <a:off x="4355976" y="3044824"/>
            <a:ext cx="914400" cy="69677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Down Arrow 10"/>
          <p:cNvSpPr/>
          <p:nvPr/>
        </p:nvSpPr>
        <p:spPr>
          <a:xfrm rot="10800000">
            <a:off x="6071021" y="4252601"/>
            <a:ext cx="314324" cy="48920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loud 11"/>
          <p:cNvSpPr/>
          <p:nvPr/>
        </p:nvSpPr>
        <p:spPr>
          <a:xfrm>
            <a:off x="7596336" y="3333630"/>
            <a:ext cx="432048" cy="326183"/>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loud 12"/>
          <p:cNvSpPr/>
          <p:nvPr/>
        </p:nvSpPr>
        <p:spPr>
          <a:xfrm>
            <a:off x="8127773" y="3074408"/>
            <a:ext cx="395561" cy="256045"/>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25027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2" y="2924944"/>
            <a:ext cx="266665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9592" y="1772817"/>
            <a:ext cx="3816424" cy="2031325"/>
          </a:xfrm>
          <a:prstGeom prst="rect">
            <a:avLst/>
          </a:prstGeom>
          <a:noFill/>
        </p:spPr>
        <p:txBody>
          <a:bodyPr wrap="square" rtlCol="0">
            <a:spAutoFit/>
          </a:bodyPr>
          <a:lstStyle/>
          <a:p>
            <a:r>
              <a:rPr lang="en-AU" dirty="0" smtClean="0"/>
              <a:t>Scott et al., 2014</a:t>
            </a:r>
          </a:p>
          <a:p>
            <a:endParaRPr lang="en-AU" dirty="0" smtClean="0"/>
          </a:p>
          <a:p>
            <a:r>
              <a:rPr lang="en-AU" dirty="0" smtClean="0"/>
              <a:t>Reported: </a:t>
            </a:r>
          </a:p>
          <a:p>
            <a:pPr marL="285750" indent="-285750">
              <a:buFont typeface="Arial" panose="020B0604020202020204" pitchFamily="34" charset="0"/>
              <a:buChar char="•"/>
            </a:pPr>
            <a:r>
              <a:rPr lang="en-AU" dirty="0" smtClean="0"/>
              <a:t>Increase in purity</a:t>
            </a:r>
          </a:p>
          <a:p>
            <a:pPr marL="285750" indent="-285750">
              <a:buFont typeface="Arial" panose="020B0604020202020204" pitchFamily="34" charset="0"/>
              <a:buChar char="•"/>
            </a:pPr>
            <a:r>
              <a:rPr lang="en-AU" dirty="0" smtClean="0"/>
              <a:t>Decline in purity-adjusted price per gram</a:t>
            </a:r>
          </a:p>
          <a:p>
            <a:pPr marL="285750" indent="-285750">
              <a:buFont typeface="Arial" panose="020B0604020202020204" pitchFamily="34" charset="0"/>
              <a:buChar char="•"/>
            </a:pPr>
            <a:r>
              <a:rPr lang="en-AU" dirty="0" smtClean="0"/>
              <a:t>Extreme purity variation</a:t>
            </a:r>
            <a:endParaRPr lang="en-AU" dirty="0"/>
          </a:p>
        </p:txBody>
      </p:sp>
    </p:spTree>
    <p:extLst>
      <p:ext uri="{BB962C8B-B14F-4D97-AF65-F5344CB8AC3E}">
        <p14:creationId xmlns:p14="http://schemas.microsoft.com/office/powerpoint/2010/main" val="977206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8640"/>
            <a:ext cx="511256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089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7" y="208324"/>
            <a:ext cx="8229600" cy="1204452"/>
          </a:xfrm>
        </p:spPr>
        <p:txBody>
          <a:bodyPr/>
          <a:lstStyle/>
          <a:p>
            <a:r>
              <a:rPr lang="en-AU" b="1" dirty="0" smtClean="0">
                <a:solidFill>
                  <a:schemeClr val="tx1"/>
                </a:solidFill>
              </a:rPr>
              <a:t>Patterns of use and Manifestation of Problems</a:t>
            </a:r>
            <a:endParaRPr lang="en-AU" b="1" dirty="0">
              <a:solidFill>
                <a:schemeClr val="tx1"/>
              </a:solidFill>
            </a:endParaRPr>
          </a:p>
        </p:txBody>
      </p:sp>
      <p:sp>
        <p:nvSpPr>
          <p:cNvPr id="3" name="TextBox 2"/>
          <p:cNvSpPr txBox="1"/>
          <p:nvPr/>
        </p:nvSpPr>
        <p:spPr>
          <a:xfrm>
            <a:off x="611560" y="1556793"/>
            <a:ext cx="7488832" cy="3139321"/>
          </a:xfrm>
          <a:prstGeom prst="rect">
            <a:avLst/>
          </a:prstGeom>
          <a:noFill/>
        </p:spPr>
        <p:txBody>
          <a:bodyPr wrap="square" rtlCol="0">
            <a:spAutoFit/>
          </a:bodyPr>
          <a:lstStyle/>
          <a:p>
            <a:r>
              <a:rPr lang="en-AU" dirty="0" smtClean="0">
                <a:solidFill>
                  <a:schemeClr val="bg1">
                    <a:lumMod val="50000"/>
                  </a:schemeClr>
                </a:solidFill>
              </a:rPr>
              <a:t>Multiple sources….</a:t>
            </a:r>
            <a:r>
              <a:rPr lang="en-AU" i="1" dirty="0" smtClean="0">
                <a:solidFill>
                  <a:schemeClr val="bg1">
                    <a:lumMod val="50000"/>
                  </a:schemeClr>
                </a:solidFill>
              </a:rPr>
              <a:t>anecdote, media, observation, service providers, law enforcement…</a:t>
            </a:r>
          </a:p>
          <a:p>
            <a:endParaRPr lang="en-AU" dirty="0"/>
          </a:p>
          <a:p>
            <a:pPr marL="342900" indent="-342900">
              <a:buAutoNum type="arabicPeriod"/>
            </a:pPr>
            <a:r>
              <a:rPr lang="en-AU" dirty="0" smtClean="0"/>
              <a:t>National Drug Strategy Household Survey (NDSHS)</a:t>
            </a:r>
          </a:p>
          <a:p>
            <a:endParaRPr lang="en-AU" dirty="0" smtClean="0"/>
          </a:p>
          <a:p>
            <a:r>
              <a:rPr lang="en-AU" dirty="0" smtClean="0"/>
              <a:t>2.  National Minimum Data Set ( AOD Treatment Specialists) </a:t>
            </a:r>
          </a:p>
          <a:p>
            <a:endParaRPr lang="en-AU" dirty="0"/>
          </a:p>
          <a:p>
            <a:pPr marL="342900" indent="-342900">
              <a:buAutoNum type="arabicPeriod" startAt="3"/>
            </a:pPr>
            <a:r>
              <a:rPr lang="en-AU" dirty="0" smtClean="0"/>
              <a:t>Hospital Morbidity Data</a:t>
            </a:r>
          </a:p>
          <a:p>
            <a:pPr marL="342900" indent="-342900">
              <a:buAutoNum type="arabicPeriod" startAt="3"/>
            </a:pPr>
            <a:endParaRPr lang="en-AU" dirty="0"/>
          </a:p>
          <a:p>
            <a:pPr marL="342900" indent="-342900">
              <a:buAutoNum type="arabicPeriod" startAt="3"/>
            </a:pPr>
            <a:r>
              <a:rPr lang="en-AU" dirty="0" smtClean="0">
                <a:solidFill>
                  <a:schemeClr val="bg1">
                    <a:lumMod val="50000"/>
                  </a:schemeClr>
                </a:solidFill>
              </a:rPr>
              <a:t>Other (IDRS, EDRS, ED, specific targeted studies)</a:t>
            </a:r>
          </a:p>
          <a:p>
            <a:pPr marL="342900" indent="-342900">
              <a:buAutoNum type="arabicPeriod"/>
            </a:pPr>
            <a:endParaRPr lang="en-AU" dirty="0"/>
          </a:p>
        </p:txBody>
      </p:sp>
    </p:spTree>
    <p:extLst>
      <p:ext uri="{BB962C8B-B14F-4D97-AF65-F5344CB8AC3E}">
        <p14:creationId xmlns:p14="http://schemas.microsoft.com/office/powerpoint/2010/main" val="4238676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7" y="208324"/>
            <a:ext cx="8229600" cy="988429"/>
          </a:xfrm>
        </p:spPr>
        <p:txBody>
          <a:bodyPr/>
          <a:lstStyle/>
          <a:p>
            <a:r>
              <a:rPr lang="en-US" sz="3200" b="1" dirty="0" smtClean="0">
                <a:solidFill>
                  <a:schemeClr val="tx1"/>
                </a:solidFill>
              </a:rPr>
              <a:t/>
            </a:r>
            <a:br>
              <a:rPr lang="en-US" sz="3200" b="1" dirty="0" smtClean="0">
                <a:solidFill>
                  <a:schemeClr val="tx1"/>
                </a:solidFill>
              </a:rPr>
            </a:br>
            <a:r>
              <a:rPr lang="en-US" sz="3600" b="1" dirty="0" smtClean="0">
                <a:solidFill>
                  <a:schemeClr val="tx1"/>
                </a:solidFill>
              </a:rPr>
              <a:t>Recent </a:t>
            </a:r>
            <a:r>
              <a:rPr lang="en-US" sz="3600" b="1" dirty="0">
                <a:solidFill>
                  <a:schemeClr val="tx1"/>
                </a:solidFill>
              </a:rPr>
              <a:t>methamphetamine use in Australia, 1995-2013</a:t>
            </a:r>
            <a:r>
              <a:rPr lang="en-AU" sz="3600" b="1" dirty="0">
                <a:solidFill>
                  <a:schemeClr val="bg1">
                    <a:lumMod val="95000"/>
                  </a:schemeClr>
                </a:solidFill>
              </a:rPr>
              <a:t/>
            </a:r>
            <a:br>
              <a:rPr lang="en-AU" sz="3600" b="1" dirty="0">
                <a:solidFill>
                  <a:schemeClr val="bg1">
                    <a:lumMod val="95000"/>
                  </a:schemeClr>
                </a:solidFill>
              </a:rPr>
            </a:br>
            <a:endParaRPr lang="en-AU" sz="3600" b="1" dirty="0"/>
          </a:p>
        </p:txBody>
      </p:sp>
      <p:grpSp>
        <p:nvGrpSpPr>
          <p:cNvPr id="6" name="Group 5"/>
          <p:cNvGrpSpPr/>
          <p:nvPr/>
        </p:nvGrpSpPr>
        <p:grpSpPr>
          <a:xfrm>
            <a:off x="611560" y="1340768"/>
            <a:ext cx="7778750" cy="5336499"/>
            <a:chOff x="649185" y="498383"/>
            <a:chExt cx="7778750" cy="5480514"/>
          </a:xfrm>
        </p:grpSpPr>
        <p:sp>
          <p:nvSpPr>
            <p:cNvPr id="7" name="TextBox 6"/>
            <p:cNvSpPr txBox="1"/>
            <p:nvPr/>
          </p:nvSpPr>
          <p:spPr>
            <a:xfrm>
              <a:off x="2483768" y="5517232"/>
              <a:ext cx="5031130" cy="461665"/>
            </a:xfrm>
            <a:prstGeom prst="rect">
              <a:avLst/>
            </a:prstGeom>
            <a:solidFill>
              <a:schemeClr val="bg1"/>
            </a:solidFill>
            <a:ln>
              <a:noFill/>
              <a:prstDash val="lgDash"/>
            </a:ln>
          </p:spPr>
          <p:txBody>
            <a:bodyPr wrap="square" rtlCol="0">
              <a:spAutoFit/>
            </a:bodyPr>
            <a:lstStyle/>
            <a:p>
              <a:pPr algn="ctr"/>
              <a:r>
                <a:rPr lang="en-US" sz="1200" dirty="0"/>
                <a:t>Source: Australian Institute of Health and Welfare (AIHW). </a:t>
              </a:r>
              <a:br>
                <a:rPr lang="en-US" sz="1200" dirty="0"/>
              </a:br>
              <a:r>
                <a:rPr lang="en-US" sz="1200" dirty="0" smtClean="0"/>
                <a:t>2013 </a:t>
              </a:r>
              <a:r>
                <a:rPr lang="en-US" sz="1200" dirty="0"/>
                <a:t>National Drug Strategy Household </a:t>
              </a:r>
              <a:r>
                <a:rPr lang="en-US" sz="1200" dirty="0" smtClean="0"/>
                <a:t>Survey</a:t>
              </a:r>
              <a:endParaRPr lang="en-AU" sz="1200"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85" y="498383"/>
              <a:ext cx="77787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78294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569" y="1340768"/>
            <a:ext cx="7596832" cy="4536505"/>
          </a:xfrm>
        </p:spPr>
        <p:txBody>
          <a:bodyPr/>
          <a:lstStyle/>
          <a:p>
            <a:r>
              <a:rPr lang="en-AU" dirty="0">
                <a:latin typeface="Arial" panose="020B0604020202020204" pitchFamily="34" charset="0"/>
                <a:cs typeface="Arial" panose="020B0604020202020204" pitchFamily="34" charset="0"/>
              </a:rPr>
              <a:t>Prevalence of recent methamphetamine use </a:t>
            </a:r>
            <a:r>
              <a:rPr lang="en-AU" dirty="0" smtClean="0">
                <a:latin typeface="Arial" panose="020B0604020202020204" pitchFamily="34" charset="0"/>
                <a:cs typeface="Arial" panose="020B0604020202020204" pitchFamily="34" charset="0"/>
              </a:rPr>
              <a:t>stable </a:t>
            </a:r>
            <a:r>
              <a:rPr lang="en-AU" dirty="0">
                <a:latin typeface="Arial" panose="020B0604020202020204" pitchFamily="34" charset="0"/>
                <a:cs typeface="Arial" panose="020B0604020202020204" pitchFamily="34" charset="0"/>
              </a:rPr>
              <a:t>at approximately 2% nationally since </a:t>
            </a:r>
            <a:r>
              <a:rPr lang="en-AU" dirty="0" smtClean="0">
                <a:latin typeface="Arial" panose="020B0604020202020204" pitchFamily="34" charset="0"/>
                <a:cs typeface="Arial" panose="020B0604020202020204" pitchFamily="34" charset="0"/>
              </a:rPr>
              <a:t>2007. </a:t>
            </a:r>
          </a:p>
          <a:p>
            <a:r>
              <a:rPr lang="en-AU" dirty="0" smtClean="0">
                <a:latin typeface="Arial" panose="020B0604020202020204" pitchFamily="34" charset="0"/>
                <a:cs typeface="Arial" panose="020B0604020202020204" pitchFamily="34" charset="0"/>
              </a:rPr>
              <a:t>Prevalence varies </a:t>
            </a:r>
            <a:r>
              <a:rPr lang="en-AU" dirty="0">
                <a:latin typeface="Arial" panose="020B0604020202020204" pitchFamily="34" charset="0"/>
                <a:cs typeface="Arial" panose="020B0604020202020204" pitchFamily="34" charset="0"/>
              </a:rPr>
              <a:t>by geographic </a:t>
            </a:r>
            <a:r>
              <a:rPr lang="en-AU" dirty="0" smtClean="0">
                <a:latin typeface="Arial" panose="020B0604020202020204" pitchFamily="34" charset="0"/>
                <a:cs typeface="Arial" panose="020B0604020202020204" pitchFamily="34" charset="0"/>
              </a:rPr>
              <a:t>location. </a:t>
            </a:r>
          </a:p>
          <a:p>
            <a:r>
              <a:rPr lang="en-AU" dirty="0" smtClean="0">
                <a:latin typeface="Arial" panose="020B0604020202020204" pitchFamily="34" charset="0"/>
                <a:cs typeface="Arial" panose="020B0604020202020204" pitchFamily="34" charset="0"/>
              </a:rPr>
              <a:t>Recent meth use in </a:t>
            </a:r>
            <a:r>
              <a:rPr lang="en-AU" dirty="0">
                <a:latin typeface="Arial" panose="020B0604020202020204" pitchFamily="34" charset="0"/>
                <a:cs typeface="Arial" panose="020B0604020202020204" pitchFamily="34" charset="0"/>
              </a:rPr>
              <a:t>major cities significantly decreased from 2.5% </a:t>
            </a:r>
            <a:r>
              <a:rPr lang="en-AU" dirty="0" smtClean="0">
                <a:latin typeface="Arial" panose="020B0604020202020204" pitchFamily="34" charset="0"/>
                <a:cs typeface="Arial" panose="020B0604020202020204" pitchFamily="34" charset="0"/>
              </a:rPr>
              <a:t>to </a:t>
            </a:r>
            <a:r>
              <a:rPr lang="en-AU" dirty="0">
                <a:latin typeface="Arial" panose="020B0604020202020204" pitchFamily="34" charset="0"/>
                <a:cs typeface="Arial" panose="020B0604020202020204" pitchFamily="34" charset="0"/>
              </a:rPr>
              <a:t>2.1% </a:t>
            </a:r>
            <a:r>
              <a:rPr lang="en-AU" dirty="0" smtClean="0">
                <a:latin typeface="Arial" panose="020B0604020202020204" pitchFamily="34" charset="0"/>
                <a:cs typeface="Arial" panose="020B0604020202020204" pitchFamily="34" charset="0"/>
              </a:rPr>
              <a:t>(2007 &amp; 2013).  </a:t>
            </a:r>
          </a:p>
          <a:p>
            <a:r>
              <a:rPr lang="en-AU" b="1" dirty="0" smtClean="0">
                <a:latin typeface="Arial" panose="020B0604020202020204" pitchFamily="34" charset="0"/>
                <a:cs typeface="Arial" panose="020B0604020202020204" pitchFamily="34" charset="0"/>
              </a:rPr>
              <a:t>In </a:t>
            </a:r>
            <a:r>
              <a:rPr lang="en-AU" b="1" dirty="0">
                <a:latin typeface="Arial" panose="020B0604020202020204" pitchFamily="34" charset="0"/>
                <a:cs typeface="Arial" panose="020B0604020202020204" pitchFamily="34" charset="0"/>
              </a:rPr>
              <a:t>contrast, recent </a:t>
            </a:r>
            <a:r>
              <a:rPr lang="en-AU" b="1" dirty="0" smtClean="0">
                <a:latin typeface="Arial" panose="020B0604020202020204" pitchFamily="34" charset="0"/>
                <a:cs typeface="Arial" panose="020B0604020202020204" pitchFamily="34" charset="0"/>
              </a:rPr>
              <a:t>meth use in </a:t>
            </a:r>
            <a:r>
              <a:rPr lang="en-AU" b="1" dirty="0">
                <a:latin typeface="Arial" panose="020B0604020202020204" pitchFamily="34" charset="0"/>
                <a:cs typeface="Arial" panose="020B0604020202020204" pitchFamily="34" charset="0"/>
              </a:rPr>
              <a:t>remote locations increased significantly from 1.9% to 2.6% </a:t>
            </a:r>
            <a:r>
              <a:rPr lang="en-AU" b="1" dirty="0" smtClean="0">
                <a:latin typeface="Arial" panose="020B0604020202020204" pitchFamily="34" charset="0"/>
                <a:cs typeface="Arial" panose="020B0604020202020204" pitchFamily="34" charset="0"/>
              </a:rPr>
              <a:t>(2007 to 2013). </a:t>
            </a:r>
          </a:p>
          <a:p>
            <a:r>
              <a:rPr lang="en-AU" dirty="0" smtClean="0">
                <a:latin typeface="Arial" panose="020B0604020202020204" pitchFamily="34" charset="0"/>
                <a:cs typeface="Arial" panose="020B0604020202020204" pitchFamily="34" charset="0"/>
              </a:rPr>
              <a:t>Remote </a:t>
            </a:r>
            <a:r>
              <a:rPr lang="en-AU" dirty="0">
                <a:latin typeface="Arial" panose="020B0604020202020204" pitchFamily="34" charset="0"/>
                <a:cs typeface="Arial" panose="020B0604020202020204" pitchFamily="34" charset="0"/>
              </a:rPr>
              <a:t>locations had significantly higher prevalence of recent methamphetamine use compared to use in major cities and inner regional locations.</a:t>
            </a:r>
          </a:p>
          <a:p>
            <a:endParaRPr lang="en-AU" dirty="0"/>
          </a:p>
          <a:p>
            <a:endParaRPr lang="en-AU"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1665428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7" y="260648"/>
            <a:ext cx="8229600" cy="504056"/>
          </a:xfrm>
        </p:spPr>
        <p:txBody>
          <a:bodyPr/>
          <a:lstStyle/>
          <a:p>
            <a:r>
              <a:rPr lang="en-US" sz="2800" b="1" dirty="0" smtClean="0">
                <a:solidFill>
                  <a:schemeClr val="bg1">
                    <a:lumMod val="95000"/>
                  </a:schemeClr>
                </a:solidFill>
              </a:rPr>
              <a:t/>
            </a:r>
            <a:br>
              <a:rPr lang="en-US" sz="2800" b="1" dirty="0" smtClean="0">
                <a:solidFill>
                  <a:schemeClr val="bg1">
                    <a:lumMod val="95000"/>
                  </a:schemeClr>
                </a:solidFill>
              </a:rPr>
            </a:br>
            <a:r>
              <a:rPr lang="en-US" sz="2800" b="1" dirty="0" smtClean="0">
                <a:solidFill>
                  <a:schemeClr val="bg1">
                    <a:lumMod val="95000"/>
                  </a:schemeClr>
                </a:solidFill>
              </a:rPr>
              <a:t/>
            </a:r>
            <a:br>
              <a:rPr lang="en-US" sz="2800" b="1" dirty="0" smtClean="0">
                <a:solidFill>
                  <a:schemeClr val="bg1">
                    <a:lumMod val="95000"/>
                  </a:schemeClr>
                </a:solidFill>
              </a:rPr>
            </a:br>
            <a:r>
              <a:rPr lang="en-US" sz="2800" b="1" dirty="0" smtClean="0">
                <a:solidFill>
                  <a:schemeClr val="tx1"/>
                </a:solidFill>
              </a:rPr>
              <a:t>Methamphetamine </a:t>
            </a:r>
            <a:r>
              <a:rPr lang="en-US" sz="2800" b="1" dirty="0">
                <a:solidFill>
                  <a:schemeClr val="tx1"/>
                </a:solidFill>
              </a:rPr>
              <a:t>use in the Australian population, 2013</a:t>
            </a:r>
            <a:r>
              <a:rPr lang="en-AU" sz="2800" b="1" dirty="0">
                <a:solidFill>
                  <a:schemeClr val="bg1">
                    <a:lumMod val="95000"/>
                  </a:schemeClr>
                </a:solidFill>
              </a:rPr>
              <a:t/>
            </a:r>
            <a:br>
              <a:rPr lang="en-AU" sz="2800" b="1" dirty="0">
                <a:solidFill>
                  <a:schemeClr val="bg1">
                    <a:lumMod val="95000"/>
                  </a:schemeClr>
                </a:solidFill>
              </a:rPr>
            </a:br>
            <a:endParaRPr lang="en-AU" sz="2800" b="1" dirty="0">
              <a:latin typeface="Arial" panose="020B0604020202020204" pitchFamily="34" charset="0"/>
              <a:cs typeface="Arial" panose="020B0604020202020204" pitchFamily="34" charset="0"/>
            </a:endParaRPr>
          </a:p>
        </p:txBody>
      </p:sp>
      <p:grpSp>
        <p:nvGrpSpPr>
          <p:cNvPr id="3" name="Group 2"/>
          <p:cNvGrpSpPr/>
          <p:nvPr/>
        </p:nvGrpSpPr>
        <p:grpSpPr>
          <a:xfrm>
            <a:off x="2055921" y="4869162"/>
            <a:ext cx="5031130" cy="1078379"/>
            <a:chOff x="2051670" y="5085184"/>
            <a:chExt cx="5031130" cy="1078379"/>
          </a:xfrm>
        </p:grpSpPr>
        <p:sp>
          <p:nvSpPr>
            <p:cNvPr id="5" name="TextBox 4"/>
            <p:cNvSpPr txBox="1"/>
            <p:nvPr/>
          </p:nvSpPr>
          <p:spPr>
            <a:xfrm>
              <a:off x="2051670" y="5517232"/>
              <a:ext cx="5031130" cy="646331"/>
            </a:xfrm>
            <a:prstGeom prst="rect">
              <a:avLst/>
            </a:prstGeom>
            <a:solidFill>
              <a:schemeClr val="bg1"/>
            </a:solidFill>
            <a:ln>
              <a:noFill/>
              <a:prstDash val="lgDash"/>
            </a:ln>
          </p:spPr>
          <p:txBody>
            <a:bodyPr wrap="square" rtlCol="0">
              <a:spAutoFit/>
            </a:bodyPr>
            <a:lstStyle/>
            <a:p>
              <a:pPr algn="ctr"/>
              <a:r>
                <a:rPr lang="en-US" sz="1200" dirty="0"/>
                <a:t>Source: Australian Institute of Health and Welfare (AIHW). </a:t>
              </a:r>
              <a:br>
                <a:rPr lang="en-US" sz="1200" dirty="0"/>
              </a:br>
              <a:r>
                <a:rPr lang="en-US" sz="1200" dirty="0" smtClean="0"/>
                <a:t>2013 </a:t>
              </a:r>
              <a:r>
                <a:rPr lang="en-US" sz="1200" dirty="0"/>
                <a:t>National Drug Strategy Household </a:t>
              </a:r>
              <a:r>
                <a:rPr lang="en-US" sz="1200" dirty="0" smtClean="0"/>
                <a:t>Survey</a:t>
              </a:r>
              <a:r>
                <a:rPr lang="en-US" sz="1200" dirty="0"/>
                <a:t/>
              </a:r>
              <a:br>
                <a:rPr lang="en-US" sz="1200" dirty="0"/>
              </a:br>
              <a:r>
                <a:rPr lang="en-US" sz="1200" dirty="0"/>
                <a:t>(NCETA secondary analysis, </a:t>
              </a:r>
              <a:r>
                <a:rPr lang="en-US" sz="1200" dirty="0" smtClean="0"/>
                <a:t>2015).</a:t>
              </a:r>
              <a:endParaRPr lang="en-AU" sz="1200" dirty="0" smtClean="0"/>
            </a:p>
          </p:txBody>
        </p:sp>
        <p:sp>
          <p:nvSpPr>
            <p:cNvPr id="6" name="TextBox 5"/>
            <p:cNvSpPr txBox="1"/>
            <p:nvPr/>
          </p:nvSpPr>
          <p:spPr>
            <a:xfrm>
              <a:off x="2480909" y="5085184"/>
              <a:ext cx="4176464" cy="369332"/>
            </a:xfrm>
            <a:prstGeom prst="rect">
              <a:avLst/>
            </a:prstGeom>
            <a:noFill/>
          </p:spPr>
          <p:txBody>
            <a:bodyPr wrap="square" rtlCol="0">
              <a:spAutoFit/>
            </a:bodyPr>
            <a:lstStyle/>
            <a:p>
              <a:pPr algn="ctr"/>
              <a:r>
                <a:rPr lang="en-US" dirty="0" smtClean="0"/>
                <a:t>Frequency of Methamphetamine Use</a:t>
              </a:r>
              <a:endParaRPr lang="en-AU" dirty="0"/>
            </a:p>
          </p:txBody>
        </p:sp>
      </p:grpSp>
      <p:graphicFrame>
        <p:nvGraphicFramePr>
          <p:cNvPr id="8" name="Chart 7"/>
          <p:cNvGraphicFramePr>
            <a:graphicFrameLocks/>
          </p:cNvGraphicFramePr>
          <p:nvPr>
            <p:extLst>
              <p:ext uri="{D42A27DB-BD31-4B8C-83A1-F6EECF244321}">
                <p14:modId xmlns:p14="http://schemas.microsoft.com/office/powerpoint/2010/main" val="1700171618"/>
              </p:ext>
            </p:extLst>
          </p:nvPr>
        </p:nvGraphicFramePr>
        <p:xfrm>
          <a:off x="1187624" y="1195469"/>
          <a:ext cx="6934200" cy="3858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3055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Frequency </a:t>
            </a:r>
            <a:r>
              <a:rPr lang="en-US" sz="4000" b="1" dirty="0">
                <a:solidFill>
                  <a:schemeClr val="tx1"/>
                </a:solidFill>
              </a:rPr>
              <a:t>of methamphetamine use, 2007-2013</a:t>
            </a:r>
            <a:r>
              <a:rPr lang="en-AU" sz="4000" b="1" dirty="0">
                <a:solidFill>
                  <a:schemeClr val="bg1">
                    <a:lumMod val="95000"/>
                  </a:schemeClr>
                </a:solidFill>
              </a:rPr>
              <a:t/>
            </a:r>
            <a:br>
              <a:rPr lang="en-AU" sz="4000" b="1" dirty="0">
                <a:solidFill>
                  <a:schemeClr val="bg1">
                    <a:lumMod val="95000"/>
                  </a:schemeClr>
                </a:solidFill>
              </a:rPr>
            </a:br>
            <a:endParaRPr lang="en-AU" sz="4000" b="1" dirty="0"/>
          </a:p>
        </p:txBody>
      </p:sp>
      <p:sp>
        <p:nvSpPr>
          <p:cNvPr id="4" name="TextBox 3"/>
          <p:cNvSpPr txBox="1"/>
          <p:nvPr/>
        </p:nvSpPr>
        <p:spPr>
          <a:xfrm>
            <a:off x="1987637" y="5517234"/>
            <a:ext cx="5031130" cy="276999"/>
          </a:xfrm>
          <a:prstGeom prst="rect">
            <a:avLst/>
          </a:prstGeom>
          <a:solidFill>
            <a:schemeClr val="bg1"/>
          </a:solidFill>
          <a:ln>
            <a:noFill/>
            <a:prstDash val="lgDash"/>
          </a:ln>
        </p:spPr>
        <p:txBody>
          <a:bodyPr wrap="square" rtlCol="0">
            <a:spAutoFit/>
          </a:bodyPr>
          <a:lstStyle/>
          <a:p>
            <a:pPr algn="ctr"/>
            <a:endParaRPr lang="en-AU" sz="1200" dirty="0" smtClean="0"/>
          </a:p>
        </p:txBody>
      </p:sp>
      <p:graphicFrame>
        <p:nvGraphicFramePr>
          <p:cNvPr id="7" name="Chart 6"/>
          <p:cNvGraphicFramePr>
            <a:graphicFrameLocks/>
          </p:cNvGraphicFramePr>
          <p:nvPr>
            <p:extLst>
              <p:ext uri="{D42A27DB-BD31-4B8C-83A1-F6EECF244321}">
                <p14:modId xmlns:p14="http://schemas.microsoft.com/office/powerpoint/2010/main" val="117352342"/>
              </p:ext>
            </p:extLst>
          </p:nvPr>
        </p:nvGraphicFramePr>
        <p:xfrm>
          <a:off x="827584" y="1268761"/>
          <a:ext cx="7056784" cy="4282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09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solidFill>
                  <a:schemeClr val="tx1"/>
                </a:solidFill>
              </a:rPr>
              <a:t>Acknowledgments</a:t>
            </a:r>
            <a:endParaRPr lang="en-AU" sz="4000" dirty="0">
              <a:solidFill>
                <a:schemeClr val="tx1"/>
              </a:solidFill>
            </a:endParaRPr>
          </a:p>
        </p:txBody>
      </p:sp>
      <p:sp>
        <p:nvSpPr>
          <p:cNvPr id="3" name="TextBox 2"/>
          <p:cNvSpPr txBox="1"/>
          <p:nvPr/>
        </p:nvSpPr>
        <p:spPr>
          <a:xfrm>
            <a:off x="1403648" y="1797081"/>
            <a:ext cx="4896544" cy="3139321"/>
          </a:xfrm>
          <a:prstGeom prst="rect">
            <a:avLst/>
          </a:prstGeom>
          <a:noFill/>
        </p:spPr>
        <p:txBody>
          <a:bodyPr wrap="square" rtlCol="0">
            <a:spAutoFit/>
          </a:bodyPr>
          <a:lstStyle/>
          <a:p>
            <a:endParaRPr lang="en-AU" dirty="0" smtClean="0"/>
          </a:p>
          <a:p>
            <a:endParaRPr lang="en-AU" dirty="0"/>
          </a:p>
          <a:p>
            <a:r>
              <a:rPr lang="en-AU" b="1" dirty="0" smtClean="0"/>
              <a:t>NCETA Team:</a:t>
            </a:r>
          </a:p>
          <a:p>
            <a:r>
              <a:rPr lang="en-AU" dirty="0" smtClean="0"/>
              <a:t>Dr Alice McEntee, </a:t>
            </a:r>
          </a:p>
          <a:p>
            <a:r>
              <a:rPr lang="en-AU" dirty="0" smtClean="0"/>
              <a:t>Dr Ken Pidd, </a:t>
            </a:r>
          </a:p>
          <a:p>
            <a:r>
              <a:rPr lang="en-AU" smtClean="0"/>
              <a:t>Dr </a:t>
            </a:r>
            <a:r>
              <a:rPr lang="en-AU" dirty="0" smtClean="0"/>
              <a:t>Jane Fischer</a:t>
            </a:r>
            <a:r>
              <a:rPr lang="en-AU" smtClean="0"/>
              <a:t>, </a:t>
            </a:r>
          </a:p>
          <a:p>
            <a:r>
              <a:rPr lang="en-AU" smtClean="0"/>
              <a:t>Victoria </a:t>
            </a:r>
            <a:r>
              <a:rPr lang="en-AU" dirty="0" smtClean="0"/>
              <a:t>Kostadinov</a:t>
            </a:r>
          </a:p>
          <a:p>
            <a:endParaRPr lang="en-AU" dirty="0"/>
          </a:p>
          <a:p>
            <a:endParaRPr lang="en-AU" dirty="0" smtClean="0"/>
          </a:p>
          <a:p>
            <a:endParaRPr lang="en-AU" dirty="0"/>
          </a:p>
          <a:p>
            <a:r>
              <a:rPr lang="en-AU" dirty="0" smtClean="0"/>
              <a:t>Australian Government Department of Health</a:t>
            </a:r>
            <a:endParaRPr lang="en-AU" dirty="0"/>
          </a:p>
        </p:txBody>
      </p:sp>
    </p:spTree>
    <p:extLst>
      <p:ext uri="{BB962C8B-B14F-4D97-AF65-F5344CB8AC3E}">
        <p14:creationId xmlns:p14="http://schemas.microsoft.com/office/powerpoint/2010/main" val="2824760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2479" y="5013542"/>
            <a:ext cx="5031130" cy="984885"/>
          </a:xfrm>
          <a:prstGeom prst="rect">
            <a:avLst/>
          </a:prstGeom>
          <a:solidFill>
            <a:schemeClr val="bg1"/>
          </a:solidFill>
          <a:ln>
            <a:noFill/>
            <a:prstDash val="lgDash"/>
          </a:ln>
        </p:spPr>
        <p:txBody>
          <a:bodyPr wrap="square" rtlCol="0">
            <a:spAutoFit/>
          </a:bodyPr>
          <a:lstStyle/>
          <a:p>
            <a:pPr algn="ctr"/>
            <a:r>
              <a:rPr lang="en-US" sz="1200" dirty="0"/>
              <a:t>Source: Australian Institute of Health and Welfare (AIHW). </a:t>
            </a:r>
            <a:br>
              <a:rPr lang="en-US" sz="1200" dirty="0"/>
            </a:br>
            <a:r>
              <a:rPr lang="en-US" sz="1200" dirty="0" smtClean="0"/>
              <a:t>2007, 2010, 2013 </a:t>
            </a:r>
            <a:r>
              <a:rPr lang="en-US" sz="1200" dirty="0"/>
              <a:t>National Drug Strategy Household </a:t>
            </a:r>
            <a:r>
              <a:rPr lang="en-US" sz="1200" dirty="0" smtClean="0"/>
              <a:t>Survey</a:t>
            </a:r>
            <a:r>
              <a:rPr lang="en-US" sz="1200" dirty="0"/>
              <a:t/>
            </a:r>
            <a:br>
              <a:rPr lang="en-US" sz="1200" dirty="0"/>
            </a:br>
            <a:r>
              <a:rPr lang="en-US" sz="1200" dirty="0" smtClean="0"/>
              <a:t>(NCETA secondary analysis, 2015).</a:t>
            </a:r>
          </a:p>
          <a:p>
            <a:pPr algn="ctr"/>
            <a:endParaRPr lang="en-US" sz="1200" dirty="0"/>
          </a:p>
          <a:p>
            <a:pPr algn="ctr"/>
            <a:r>
              <a:rPr lang="en-US" sz="1000" dirty="0" smtClean="0"/>
              <a:t>* Estimate may be unreliable due to small sample size</a:t>
            </a:r>
            <a:endParaRPr lang="en-AU" sz="1000" dirty="0" smtClean="0"/>
          </a:p>
        </p:txBody>
      </p:sp>
      <p:sp>
        <p:nvSpPr>
          <p:cNvPr id="4" name="Title 3"/>
          <p:cNvSpPr>
            <a:spLocks noGrp="1"/>
          </p:cNvSpPr>
          <p:nvPr>
            <p:ph type="title"/>
          </p:nvPr>
        </p:nvSpPr>
        <p:spPr>
          <a:xfrm>
            <a:off x="476642" y="116634"/>
            <a:ext cx="8229600" cy="720079"/>
          </a:xfrm>
        </p:spPr>
        <p:txBody>
          <a:bodyPr/>
          <a:lstStyle/>
          <a:p>
            <a:r>
              <a:rPr lang="en-AU" sz="3600" b="1" dirty="0" smtClean="0">
                <a:solidFill>
                  <a:schemeClr val="tx1"/>
                </a:solidFill>
              </a:rPr>
              <a:t/>
            </a:r>
            <a:br>
              <a:rPr lang="en-AU" sz="3600" b="1" dirty="0" smtClean="0">
                <a:solidFill>
                  <a:schemeClr val="tx1"/>
                </a:solidFill>
              </a:rPr>
            </a:br>
            <a:r>
              <a:rPr lang="en-AU" sz="3600" b="1" dirty="0" smtClean="0">
                <a:solidFill>
                  <a:schemeClr val="tx1"/>
                </a:solidFill>
              </a:rPr>
              <a:t>Main form of meth used in last 12 </a:t>
            </a:r>
            <a:r>
              <a:rPr lang="en-AU" sz="3600" b="1" dirty="0" err="1" smtClean="0">
                <a:solidFill>
                  <a:schemeClr val="tx1"/>
                </a:solidFill>
              </a:rPr>
              <a:t>mnths</a:t>
            </a:r>
            <a:r>
              <a:rPr lang="en-AU" sz="3600" b="1" dirty="0" smtClean="0">
                <a:solidFill>
                  <a:schemeClr val="tx1"/>
                </a:solidFill>
              </a:rPr>
              <a:t>, 2007-2013</a:t>
            </a:r>
            <a:endParaRPr lang="en-AU" sz="3600" b="1"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466297534"/>
              </p:ext>
            </p:extLst>
          </p:nvPr>
        </p:nvGraphicFramePr>
        <p:xfrm>
          <a:off x="853337" y="1250504"/>
          <a:ext cx="7749414" cy="3960805"/>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3057771" y="1412776"/>
            <a:ext cx="1728192" cy="23762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58557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9392"/>
            <a:ext cx="8229600" cy="1143000"/>
          </a:xfrm>
        </p:spPr>
        <p:txBody>
          <a:bodyPr/>
          <a:lstStyle/>
          <a:p>
            <a:r>
              <a:rPr lang="en-AU" sz="3600" b="1" dirty="0">
                <a:solidFill>
                  <a:schemeClr val="tx1"/>
                </a:solidFill>
              </a:rPr>
              <a:t>Main </a:t>
            </a:r>
            <a:r>
              <a:rPr lang="en-AU" sz="3600" b="1" dirty="0" smtClean="0">
                <a:solidFill>
                  <a:schemeClr val="tx1"/>
                </a:solidFill>
              </a:rPr>
              <a:t>method of meth use, </a:t>
            </a:r>
            <a:r>
              <a:rPr lang="en-AU" sz="3600" b="1" dirty="0">
                <a:solidFill>
                  <a:schemeClr val="tx1"/>
                </a:solidFill>
              </a:rPr>
              <a:t>2007-2013</a:t>
            </a:r>
          </a:p>
        </p:txBody>
      </p:sp>
      <p:sp>
        <p:nvSpPr>
          <p:cNvPr id="2" name="TextBox 1"/>
          <p:cNvSpPr txBox="1"/>
          <p:nvPr/>
        </p:nvSpPr>
        <p:spPr>
          <a:xfrm>
            <a:off x="1979712" y="5013177"/>
            <a:ext cx="5031130" cy="1015663"/>
          </a:xfrm>
          <a:prstGeom prst="rect">
            <a:avLst/>
          </a:prstGeom>
          <a:solidFill>
            <a:schemeClr val="bg1"/>
          </a:solidFill>
          <a:ln>
            <a:noFill/>
            <a:prstDash val="lgDash"/>
          </a:ln>
        </p:spPr>
        <p:txBody>
          <a:bodyPr wrap="square" rtlCol="0">
            <a:spAutoFit/>
          </a:bodyPr>
          <a:lstStyle/>
          <a:p>
            <a:pPr algn="ctr"/>
            <a:r>
              <a:rPr lang="en-US" sz="1200" dirty="0"/>
              <a:t>Source: Australian Institute of Health and Welfare (AIHW). </a:t>
            </a:r>
            <a:br>
              <a:rPr lang="en-US" sz="1200" dirty="0"/>
            </a:br>
            <a:r>
              <a:rPr lang="en-US" sz="1200" dirty="0" smtClean="0"/>
              <a:t>2007, 2010, 2013 </a:t>
            </a:r>
            <a:r>
              <a:rPr lang="en-US" sz="1200" dirty="0"/>
              <a:t>National Drug Strategy Household </a:t>
            </a:r>
            <a:r>
              <a:rPr lang="en-US" sz="1200" dirty="0" smtClean="0"/>
              <a:t>Survey</a:t>
            </a:r>
            <a:r>
              <a:rPr lang="en-US" sz="1200" dirty="0"/>
              <a:t/>
            </a:r>
            <a:br>
              <a:rPr lang="en-US" sz="1200" dirty="0"/>
            </a:br>
            <a:r>
              <a:rPr lang="en-US" sz="1200" dirty="0"/>
              <a:t>(NCETA secondary analysis, </a:t>
            </a:r>
            <a:r>
              <a:rPr lang="en-US" sz="1200" dirty="0" smtClean="0"/>
              <a:t>2015).</a:t>
            </a:r>
          </a:p>
          <a:p>
            <a:pPr algn="ctr"/>
            <a:endParaRPr lang="en-US" sz="1200" dirty="0" smtClean="0"/>
          </a:p>
          <a:p>
            <a:pPr algn="ctr"/>
            <a:r>
              <a:rPr lang="en-US" sz="1200" dirty="0" smtClean="0"/>
              <a:t>* </a:t>
            </a:r>
            <a:r>
              <a:rPr lang="en-US" sz="1200" dirty="0"/>
              <a:t>Estimate may be unreliable due to small sample </a:t>
            </a:r>
            <a:r>
              <a:rPr lang="en-US" sz="1200" dirty="0" smtClean="0"/>
              <a:t>size</a:t>
            </a:r>
            <a:endParaRPr lang="en-AU" sz="1200" dirty="0" smtClean="0"/>
          </a:p>
        </p:txBody>
      </p:sp>
      <p:graphicFrame>
        <p:nvGraphicFramePr>
          <p:cNvPr id="7" name="Chart 6"/>
          <p:cNvGraphicFramePr>
            <a:graphicFrameLocks/>
          </p:cNvGraphicFramePr>
          <p:nvPr>
            <p:extLst>
              <p:ext uri="{D42A27DB-BD31-4B8C-83A1-F6EECF244321}">
                <p14:modId xmlns:p14="http://schemas.microsoft.com/office/powerpoint/2010/main" val="2564303338"/>
              </p:ext>
            </p:extLst>
          </p:nvPr>
        </p:nvGraphicFramePr>
        <p:xfrm>
          <a:off x="683568" y="1196754"/>
          <a:ext cx="7992888" cy="3816423"/>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755576" y="1124744"/>
            <a:ext cx="1728192" cy="22322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051376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569" y="1340768"/>
            <a:ext cx="7596832" cy="4536505"/>
          </a:xfrm>
        </p:spPr>
        <p:txBody>
          <a:bodyPr/>
          <a:lstStyle/>
          <a:p>
            <a:r>
              <a:rPr lang="en-AU" sz="2000" b="1" dirty="0">
                <a:latin typeface="Arial" panose="020B0604020202020204" pitchFamily="34" charset="0"/>
                <a:cs typeface="Arial" panose="020B0604020202020204" pitchFamily="34" charset="0"/>
              </a:rPr>
              <a:t>ICE</a:t>
            </a:r>
          </a:p>
          <a:p>
            <a:r>
              <a:rPr lang="en-AU" sz="2000" dirty="0">
                <a:latin typeface="Arial" panose="020B0604020202020204" pitchFamily="34" charset="0"/>
                <a:cs typeface="Arial" panose="020B0604020202020204" pitchFamily="34" charset="0"/>
              </a:rPr>
              <a:t>For crystal methamphetamine, </a:t>
            </a:r>
            <a:r>
              <a:rPr lang="en-AU" sz="2000" dirty="0" smtClean="0">
                <a:latin typeface="Arial" panose="020B0604020202020204" pitchFamily="34" charset="0"/>
                <a:cs typeface="Arial" panose="020B0604020202020204" pitchFamily="34" charset="0"/>
              </a:rPr>
              <a:t>nationally recent </a:t>
            </a:r>
            <a:r>
              <a:rPr lang="en-AU" sz="2000" dirty="0">
                <a:latin typeface="Arial" panose="020B0604020202020204" pitchFamily="34" charset="0"/>
                <a:cs typeface="Arial" panose="020B0604020202020204" pitchFamily="34" charset="0"/>
              </a:rPr>
              <a:t>use increased significantly between 2007 and 2013 (1.2% vs </a:t>
            </a:r>
            <a:r>
              <a:rPr lang="en-AU" sz="2000" dirty="0" smtClean="0">
                <a:latin typeface="Arial" panose="020B0604020202020204" pitchFamily="34" charset="0"/>
                <a:cs typeface="Arial" panose="020B0604020202020204" pitchFamily="34" charset="0"/>
              </a:rPr>
              <a:t>1.4%). </a:t>
            </a:r>
          </a:p>
          <a:p>
            <a:endParaRPr lang="en-AU" sz="2000" dirty="0">
              <a:latin typeface="Arial" panose="020B0604020202020204" pitchFamily="34" charset="0"/>
              <a:cs typeface="Arial" panose="020B0604020202020204" pitchFamily="34" charset="0"/>
            </a:endParaRPr>
          </a:p>
          <a:p>
            <a:r>
              <a:rPr lang="en-AU" sz="2000" b="1" dirty="0">
                <a:latin typeface="Arial" panose="020B0604020202020204" pitchFamily="34" charset="0"/>
                <a:cs typeface="Arial" panose="020B0604020202020204" pitchFamily="34" charset="0"/>
              </a:rPr>
              <a:t>In 2013, prevalence of recent use of Ice was highest in remote locations </a:t>
            </a:r>
            <a:r>
              <a:rPr lang="en-AU" sz="2000" dirty="0">
                <a:latin typeface="Arial" panose="020B0604020202020204" pitchFamily="34" charset="0"/>
                <a:cs typeface="Arial" panose="020B0604020202020204" pitchFamily="34" charset="0"/>
              </a:rPr>
              <a:t>(2.0</a:t>
            </a:r>
            <a:r>
              <a:rPr lang="en-AU" sz="2000" dirty="0" smtClean="0">
                <a:latin typeface="Arial" panose="020B0604020202020204" pitchFamily="34" charset="0"/>
                <a:cs typeface="Arial" panose="020B0604020202020204" pitchFamily="34" charset="0"/>
              </a:rPr>
              <a:t>%*). Significant </a:t>
            </a:r>
            <a:r>
              <a:rPr lang="en-AU" sz="2000" dirty="0">
                <a:latin typeface="Arial" panose="020B0604020202020204" pitchFamily="34" charset="0"/>
                <a:cs typeface="Arial" panose="020B0604020202020204" pitchFamily="34" charset="0"/>
              </a:rPr>
              <a:t>increase in crystal methamphetamine use between 2007 </a:t>
            </a:r>
            <a:r>
              <a:rPr lang="en-AU" sz="2000" dirty="0" smtClean="0">
                <a:latin typeface="Arial" panose="020B0604020202020204" pitchFamily="34" charset="0"/>
                <a:cs typeface="Arial" panose="020B0604020202020204" pitchFamily="34" charset="0"/>
              </a:rPr>
              <a:t>&amp; </a:t>
            </a:r>
            <a:r>
              <a:rPr lang="en-AU" sz="2000" dirty="0">
                <a:latin typeface="Arial" panose="020B0604020202020204" pitchFamily="34" charset="0"/>
                <a:cs typeface="Arial" panose="020B0604020202020204" pitchFamily="34" charset="0"/>
              </a:rPr>
              <a:t>2013 (0.8% vs </a:t>
            </a:r>
            <a:r>
              <a:rPr lang="en-AU" sz="2000" dirty="0" smtClean="0">
                <a:latin typeface="Arial" panose="020B0604020202020204" pitchFamily="34" charset="0"/>
                <a:cs typeface="Arial" panose="020B0604020202020204" pitchFamily="34" charset="0"/>
              </a:rPr>
              <a:t>2.0%). </a:t>
            </a:r>
          </a:p>
          <a:p>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The prevalence of crystal methamphetamine use in remote locations was significantly higher than prevalence in major cities, inner regional locations, and Australia overall. </a:t>
            </a:r>
            <a:endParaRPr lang="en-AU" sz="2000" dirty="0" smtClean="0">
              <a:latin typeface="Arial" panose="020B0604020202020204" pitchFamily="34" charset="0"/>
              <a:cs typeface="Arial" panose="020B0604020202020204" pitchFamily="34" charset="0"/>
            </a:endParaRPr>
          </a:p>
          <a:p>
            <a:endParaRPr lang="en-AU" sz="1600"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4095200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7" y="208324"/>
            <a:ext cx="8229600" cy="628389"/>
          </a:xfrm>
        </p:spPr>
        <p:txBody>
          <a:bodyPr/>
          <a:lstStyle/>
          <a:p>
            <a:r>
              <a:rPr lang="en-US" sz="2400" b="1" dirty="0" smtClean="0">
                <a:solidFill>
                  <a:schemeClr val="tx1"/>
                </a:solidFill>
              </a:rPr>
              <a:t>Mean age of methamphetamine users, 2007-20013</a:t>
            </a:r>
            <a:endParaRPr lang="en-AU" sz="2400" b="1" dirty="0">
              <a:solidFill>
                <a:schemeClr val="tx1"/>
              </a:solidFill>
            </a:endParaRPr>
          </a:p>
        </p:txBody>
      </p:sp>
      <p:sp>
        <p:nvSpPr>
          <p:cNvPr id="5" name="Rectangle 4"/>
          <p:cNvSpPr/>
          <p:nvPr/>
        </p:nvSpPr>
        <p:spPr>
          <a:xfrm>
            <a:off x="2411760" y="4653138"/>
            <a:ext cx="4572000" cy="646331"/>
          </a:xfrm>
          <a:prstGeom prst="rect">
            <a:avLst/>
          </a:prstGeom>
        </p:spPr>
        <p:txBody>
          <a:bodyPr>
            <a:spAutoFit/>
          </a:bodyPr>
          <a:lstStyle/>
          <a:p>
            <a:pPr algn="ctr"/>
            <a:r>
              <a:rPr lang="en-US" sz="1200" dirty="0"/>
              <a:t>Source: Australian Institute of Health and Welfare (AIHW). </a:t>
            </a:r>
            <a:br>
              <a:rPr lang="en-US" sz="1200" dirty="0"/>
            </a:br>
            <a:r>
              <a:rPr lang="en-US" sz="1200" dirty="0"/>
              <a:t>2007, 2010, 2013 National Drug Strategy Household Survey</a:t>
            </a:r>
            <a:br>
              <a:rPr lang="en-US" sz="1200" dirty="0"/>
            </a:br>
            <a:r>
              <a:rPr lang="en-US" sz="1200" dirty="0"/>
              <a:t>(NCETA secondary analysis, 2015).</a:t>
            </a:r>
          </a:p>
        </p:txBody>
      </p:sp>
      <p:graphicFrame>
        <p:nvGraphicFramePr>
          <p:cNvPr id="7" name="Table 6"/>
          <p:cNvGraphicFramePr>
            <a:graphicFrameLocks noGrp="1"/>
          </p:cNvGraphicFramePr>
          <p:nvPr>
            <p:extLst>
              <p:ext uri="{D42A27DB-BD31-4B8C-83A1-F6EECF244321}">
                <p14:modId xmlns:p14="http://schemas.microsoft.com/office/powerpoint/2010/main" val="1272988407"/>
              </p:ext>
            </p:extLst>
          </p:nvPr>
        </p:nvGraphicFramePr>
        <p:xfrm>
          <a:off x="971600" y="1700809"/>
          <a:ext cx="7416824" cy="2646489"/>
        </p:xfrm>
        <a:graphic>
          <a:graphicData uri="http://schemas.openxmlformats.org/drawingml/2006/table">
            <a:tbl>
              <a:tblPr firstRow="1" firstCol="1" bandRow="1">
                <a:tableStyleId>{5C22544A-7EE6-4342-B048-85BDC9FD1C3A}</a:tableStyleId>
              </a:tblPr>
              <a:tblGrid>
                <a:gridCol w="3162657"/>
                <a:gridCol w="1096510"/>
                <a:gridCol w="1134887"/>
                <a:gridCol w="1086666"/>
                <a:gridCol w="936104"/>
              </a:tblGrid>
              <a:tr h="436776">
                <a:tc>
                  <a:txBody>
                    <a:bodyPr/>
                    <a:lstStyle/>
                    <a:p>
                      <a:pPr>
                        <a:spcAft>
                          <a:spcPts val="0"/>
                        </a:spcAft>
                      </a:pPr>
                      <a:r>
                        <a:rPr lang="en-AU" sz="1500" dirty="0">
                          <a:effectLst/>
                          <a:latin typeface="Calibri" panose="020F0502020204030204" pitchFamily="34" charset="0"/>
                          <a:cs typeface="Calibri" panose="020F0502020204030204" pitchFamily="34" charset="0"/>
                        </a:rPr>
                        <a:t> </a:t>
                      </a:r>
                      <a:endParaRPr lang="en-AU" sz="1500"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850"/>
                        </a:spcAft>
                      </a:pPr>
                      <a:r>
                        <a:rPr lang="en-AU" sz="1500" dirty="0">
                          <a:effectLst/>
                          <a:latin typeface="Calibri" panose="020F0502020204030204" pitchFamily="34" charset="0"/>
                          <a:cs typeface="Calibri" panose="020F0502020204030204" pitchFamily="34" charset="0"/>
                        </a:rPr>
                        <a:t>2007</a:t>
                      </a:r>
                      <a:endParaRPr lang="en-AU" sz="1500"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850"/>
                        </a:spcAft>
                      </a:pPr>
                      <a:r>
                        <a:rPr lang="en-AU" sz="1500">
                          <a:effectLst/>
                          <a:latin typeface="Calibri" panose="020F0502020204030204" pitchFamily="34" charset="0"/>
                          <a:cs typeface="Calibri" panose="020F0502020204030204" pitchFamily="34" charset="0"/>
                        </a:rPr>
                        <a:t>2010</a:t>
                      </a:r>
                      <a:endParaRPr lang="en-AU" sz="150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850"/>
                        </a:spcAft>
                      </a:pPr>
                      <a:r>
                        <a:rPr lang="en-AU" sz="1500" dirty="0">
                          <a:effectLst/>
                          <a:latin typeface="Calibri" panose="020F0502020204030204" pitchFamily="34" charset="0"/>
                          <a:cs typeface="Calibri" panose="020F0502020204030204" pitchFamily="34" charset="0"/>
                        </a:rPr>
                        <a:t>2013</a:t>
                      </a:r>
                      <a:endParaRPr lang="en-AU" sz="1500"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850"/>
                        </a:spcAft>
                      </a:pPr>
                      <a:r>
                        <a:rPr lang="en-AU" sz="1500">
                          <a:effectLst/>
                          <a:latin typeface="Calibri" panose="020F0502020204030204" pitchFamily="34" charset="0"/>
                          <a:cs typeface="Calibri" panose="020F0502020204030204" pitchFamily="34" charset="0"/>
                        </a:rPr>
                        <a:t>Trend</a:t>
                      </a:r>
                      <a:endParaRPr lang="en-AU" sz="1500">
                        <a:effectLst/>
                        <a:latin typeface="Calibri" panose="020F0502020204030204" pitchFamily="34" charset="0"/>
                        <a:ea typeface="Arial"/>
                        <a:cs typeface="Calibri" panose="020F0502020204030204" pitchFamily="34" charset="0"/>
                      </a:endParaRPr>
                    </a:p>
                  </a:txBody>
                  <a:tcPr marL="71755" marR="71755" marT="36195" marB="36195" anchor="ctr"/>
                </a:tc>
              </a:tr>
              <a:tr h="718397">
                <a:tc>
                  <a:txBody>
                    <a:bodyPr/>
                    <a:lstStyle/>
                    <a:p>
                      <a:pPr fontAlgn="ctr">
                        <a:lnSpc>
                          <a:spcPct val="120000"/>
                        </a:lnSpc>
                        <a:spcAft>
                          <a:spcPts val="0"/>
                        </a:spcAft>
                      </a:pPr>
                      <a:r>
                        <a:rPr lang="en-AU" sz="1500" dirty="0">
                          <a:effectLst/>
                          <a:latin typeface="Calibri" panose="020F0502020204030204" pitchFamily="34" charset="0"/>
                          <a:cs typeface="Calibri" panose="020F0502020204030204" pitchFamily="34" charset="0"/>
                        </a:rPr>
                        <a:t>Ice Users</a:t>
                      </a:r>
                      <a:endParaRPr lang="en-AU" sz="1500"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0"/>
                        </a:spcAft>
                      </a:pPr>
                      <a:r>
                        <a:rPr lang="en-AU" sz="1500" b="1" dirty="0">
                          <a:effectLst/>
                          <a:latin typeface="Calibri" panose="020F0502020204030204" pitchFamily="34" charset="0"/>
                          <a:cs typeface="Calibri" panose="020F0502020204030204" pitchFamily="34" charset="0"/>
                        </a:rPr>
                        <a:t>29.5 years</a:t>
                      </a:r>
                      <a:endParaRPr lang="en-AU" sz="1500" b="1"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285"/>
                        </a:spcAft>
                      </a:pPr>
                      <a:r>
                        <a:rPr lang="en-AU" sz="1500" b="1">
                          <a:effectLst/>
                          <a:latin typeface="Calibri" panose="020F0502020204030204" pitchFamily="34" charset="0"/>
                          <a:cs typeface="Calibri" panose="020F0502020204030204" pitchFamily="34" charset="0"/>
                        </a:rPr>
                        <a:t>28.9 years</a:t>
                      </a:r>
                      <a:endParaRPr lang="en-AU" sz="1500" b="1">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0"/>
                        </a:spcAft>
                      </a:pPr>
                      <a:r>
                        <a:rPr lang="en-AU" sz="1500" b="1" dirty="0">
                          <a:effectLst/>
                          <a:latin typeface="Calibri" panose="020F0502020204030204" pitchFamily="34" charset="0"/>
                          <a:cs typeface="Calibri" panose="020F0502020204030204" pitchFamily="34" charset="0"/>
                        </a:rPr>
                        <a:t>28.8 </a:t>
                      </a:r>
                      <a:r>
                        <a:rPr lang="en-AU" sz="1500" b="1" dirty="0" smtClean="0">
                          <a:effectLst/>
                          <a:latin typeface="Calibri" panose="020F0502020204030204" pitchFamily="34" charset="0"/>
                          <a:cs typeface="Calibri" panose="020F0502020204030204" pitchFamily="34" charset="0"/>
                        </a:rPr>
                        <a:t>years*</a:t>
                      </a:r>
                      <a:endParaRPr lang="en-AU" sz="1500" b="1"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850"/>
                        </a:spcAft>
                      </a:pPr>
                      <a:r>
                        <a:rPr lang="en-AU" sz="2800" kern="1200" dirty="0" smtClean="0">
                          <a:solidFill>
                            <a:srgbClr val="0070C0"/>
                          </a:solidFill>
                          <a:effectLst/>
                          <a:latin typeface="Wingdings 3" panose="05040102010807070707" pitchFamily="18" charset="2"/>
                          <a:ea typeface="+mn-ea"/>
                          <a:cs typeface="Calibri" panose="020F0502020204030204" pitchFamily="34" charset="0"/>
                        </a:rPr>
                        <a:t>ä</a:t>
                      </a:r>
                      <a:endParaRPr lang="en-AU" sz="2800" dirty="0">
                        <a:solidFill>
                          <a:srgbClr val="0070C0"/>
                        </a:solidFill>
                        <a:effectLst/>
                        <a:latin typeface="Wingdings 3" panose="05040102010807070707" pitchFamily="18" charset="2"/>
                        <a:ea typeface="Arial"/>
                        <a:cs typeface="Calibri" panose="020F0502020204030204" pitchFamily="34" charset="0"/>
                      </a:endParaRPr>
                    </a:p>
                  </a:txBody>
                  <a:tcPr marL="71755" marR="71755" marT="36195" marB="36195" anchor="ctr"/>
                </a:tc>
              </a:tr>
              <a:tr h="735109">
                <a:tc>
                  <a:txBody>
                    <a:bodyPr/>
                    <a:lstStyle/>
                    <a:p>
                      <a:pPr fontAlgn="ctr">
                        <a:lnSpc>
                          <a:spcPct val="120000"/>
                        </a:lnSpc>
                        <a:spcAft>
                          <a:spcPts val="0"/>
                        </a:spcAft>
                      </a:pPr>
                      <a:r>
                        <a:rPr lang="en-AU" sz="1500" dirty="0">
                          <a:effectLst/>
                          <a:latin typeface="Calibri" panose="020F0502020204030204" pitchFamily="34" charset="0"/>
                          <a:cs typeface="Calibri" panose="020F0502020204030204" pitchFamily="34" charset="0"/>
                        </a:rPr>
                        <a:t>Other Methamphetamine Users</a:t>
                      </a:r>
                      <a:endParaRPr lang="en-AU" sz="1500"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0"/>
                        </a:spcAft>
                      </a:pPr>
                      <a:r>
                        <a:rPr lang="en-AU" sz="1500" b="1" dirty="0">
                          <a:effectLst/>
                          <a:latin typeface="Calibri" panose="020F0502020204030204" pitchFamily="34" charset="0"/>
                          <a:cs typeface="Calibri" panose="020F0502020204030204" pitchFamily="34" charset="0"/>
                        </a:rPr>
                        <a:t>28.6 years</a:t>
                      </a:r>
                      <a:endParaRPr lang="en-AU" sz="1500" b="1"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0"/>
                        </a:spcAft>
                      </a:pPr>
                      <a:r>
                        <a:rPr lang="en-AU" sz="1500" b="1">
                          <a:effectLst/>
                          <a:latin typeface="Calibri" panose="020F0502020204030204" pitchFamily="34" charset="0"/>
                          <a:cs typeface="Calibri" panose="020F0502020204030204" pitchFamily="34" charset="0"/>
                        </a:rPr>
                        <a:t>30.0 years</a:t>
                      </a:r>
                      <a:endParaRPr lang="en-AU" sz="1500" b="1">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0"/>
                        </a:spcAft>
                      </a:pPr>
                      <a:r>
                        <a:rPr lang="en-AU" sz="1500" b="1" dirty="0">
                          <a:effectLst/>
                          <a:latin typeface="Calibri" panose="020F0502020204030204" pitchFamily="34" charset="0"/>
                          <a:cs typeface="Calibri" panose="020F0502020204030204" pitchFamily="34" charset="0"/>
                        </a:rPr>
                        <a:t>30.9 </a:t>
                      </a:r>
                      <a:r>
                        <a:rPr lang="en-AU" sz="1500" b="1" dirty="0" smtClean="0">
                          <a:effectLst/>
                          <a:latin typeface="Calibri" panose="020F0502020204030204" pitchFamily="34" charset="0"/>
                          <a:cs typeface="Calibri" panose="020F0502020204030204" pitchFamily="34" charset="0"/>
                        </a:rPr>
                        <a:t>years*</a:t>
                      </a:r>
                      <a:endParaRPr lang="en-AU" sz="1500" b="1"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850"/>
                        </a:spcAft>
                      </a:pPr>
                      <a:r>
                        <a:rPr lang="en-AU" sz="2800" kern="1200" dirty="0" smtClean="0">
                          <a:solidFill>
                            <a:srgbClr val="0070C0"/>
                          </a:solidFill>
                          <a:effectLst/>
                          <a:latin typeface="Wingdings 3" panose="05040102010807070707" pitchFamily="18" charset="2"/>
                          <a:ea typeface="+mn-ea"/>
                          <a:cs typeface="Calibri" panose="020F0502020204030204" pitchFamily="34" charset="0"/>
                        </a:rPr>
                        <a:t>ã</a:t>
                      </a:r>
                      <a:endParaRPr lang="en-AU" sz="2800" dirty="0">
                        <a:solidFill>
                          <a:srgbClr val="0070C0"/>
                        </a:solidFill>
                        <a:effectLst/>
                        <a:latin typeface="Wingdings 3" panose="05040102010807070707" pitchFamily="18" charset="2"/>
                        <a:ea typeface="Arial"/>
                        <a:cs typeface="Calibri" panose="020F0502020204030204" pitchFamily="34" charset="0"/>
                      </a:endParaRPr>
                    </a:p>
                  </a:txBody>
                  <a:tcPr marL="71755" marR="71755" marT="36195" marB="36195" anchor="ctr"/>
                </a:tc>
              </a:tr>
              <a:tr h="756207">
                <a:tc>
                  <a:txBody>
                    <a:bodyPr/>
                    <a:lstStyle/>
                    <a:p>
                      <a:pPr fontAlgn="ctr">
                        <a:lnSpc>
                          <a:spcPct val="120000"/>
                        </a:lnSpc>
                        <a:spcAft>
                          <a:spcPts val="0"/>
                        </a:spcAft>
                      </a:pPr>
                      <a:r>
                        <a:rPr lang="en-AU" sz="1500" dirty="0">
                          <a:effectLst/>
                          <a:latin typeface="Calibri" panose="020F0502020204030204" pitchFamily="34" charset="0"/>
                          <a:cs typeface="Calibri" panose="020F0502020204030204" pitchFamily="34" charset="0"/>
                        </a:rPr>
                        <a:t>All Methamphetamine Users</a:t>
                      </a:r>
                      <a:endParaRPr lang="en-AU" sz="1500"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285"/>
                        </a:spcAft>
                      </a:pPr>
                      <a:r>
                        <a:rPr lang="en-AU" sz="1500" b="1" dirty="0">
                          <a:effectLst/>
                          <a:latin typeface="Calibri" panose="020F0502020204030204" pitchFamily="34" charset="0"/>
                          <a:cs typeface="Calibri" panose="020F0502020204030204" pitchFamily="34" charset="0"/>
                        </a:rPr>
                        <a:t>28.9 years</a:t>
                      </a:r>
                      <a:endParaRPr lang="en-AU" sz="1500" b="1"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285"/>
                        </a:spcAft>
                      </a:pPr>
                      <a:r>
                        <a:rPr lang="en-AU" sz="1500" b="1" dirty="0">
                          <a:effectLst/>
                          <a:latin typeface="Calibri" panose="020F0502020204030204" pitchFamily="34" charset="0"/>
                          <a:cs typeface="Calibri" panose="020F0502020204030204" pitchFamily="34" charset="0"/>
                        </a:rPr>
                        <a:t>29.6 years</a:t>
                      </a:r>
                      <a:endParaRPr lang="en-AU" sz="1500" b="1"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0"/>
                        </a:spcAft>
                      </a:pPr>
                      <a:r>
                        <a:rPr lang="en-AU" sz="1500" b="1" dirty="0">
                          <a:effectLst/>
                          <a:latin typeface="Calibri" panose="020F0502020204030204" pitchFamily="34" charset="0"/>
                          <a:cs typeface="Calibri" panose="020F0502020204030204" pitchFamily="34" charset="0"/>
                        </a:rPr>
                        <a:t>30.1 </a:t>
                      </a:r>
                      <a:r>
                        <a:rPr lang="en-AU" sz="1500" b="1" dirty="0" smtClean="0">
                          <a:effectLst/>
                          <a:latin typeface="Calibri" panose="020F0502020204030204" pitchFamily="34" charset="0"/>
                          <a:cs typeface="Calibri" panose="020F0502020204030204" pitchFamily="34" charset="0"/>
                        </a:rPr>
                        <a:t>years*</a:t>
                      </a:r>
                      <a:endParaRPr lang="en-AU" sz="1500" b="1" dirty="0">
                        <a:effectLst/>
                        <a:latin typeface="Calibri" panose="020F0502020204030204" pitchFamily="34" charset="0"/>
                        <a:ea typeface="Arial"/>
                        <a:cs typeface="Calibri" panose="020F0502020204030204" pitchFamily="34" charset="0"/>
                      </a:endParaRPr>
                    </a:p>
                  </a:txBody>
                  <a:tcPr marL="71755" marR="71755" marT="36195" marB="36195" anchor="ctr"/>
                </a:tc>
                <a:tc>
                  <a:txBody>
                    <a:bodyPr/>
                    <a:lstStyle/>
                    <a:p>
                      <a:pPr algn="ctr" fontAlgn="ctr">
                        <a:lnSpc>
                          <a:spcPct val="120000"/>
                        </a:lnSpc>
                        <a:spcAft>
                          <a:spcPts val="850"/>
                        </a:spcAft>
                      </a:pPr>
                      <a:r>
                        <a:rPr lang="en-AU" sz="2800" kern="1200" dirty="0" smtClean="0">
                          <a:solidFill>
                            <a:srgbClr val="0070C0"/>
                          </a:solidFill>
                          <a:effectLst/>
                          <a:latin typeface="Wingdings 3" panose="05040102010807070707" pitchFamily="18" charset="2"/>
                          <a:ea typeface="+mn-ea"/>
                          <a:cs typeface="Calibri" panose="020F0502020204030204" pitchFamily="34" charset="0"/>
                        </a:rPr>
                        <a:t>ã</a:t>
                      </a:r>
                      <a:endParaRPr lang="en-AU" sz="2800" dirty="0">
                        <a:solidFill>
                          <a:srgbClr val="0070C0"/>
                        </a:solidFill>
                        <a:effectLst/>
                        <a:latin typeface="Wingdings 3" panose="05040102010807070707" pitchFamily="18" charset="2"/>
                        <a:ea typeface="Arial"/>
                        <a:cs typeface="Calibri" panose="020F0502020204030204" pitchFamily="34" charset="0"/>
                      </a:endParaRPr>
                    </a:p>
                  </a:txBody>
                  <a:tcPr marL="71755" marR="71755" marT="36195" marB="36195" anchor="ctr"/>
                </a:tc>
              </a:tr>
            </a:tbl>
          </a:graphicData>
        </a:graphic>
      </p:graphicFrame>
    </p:spTree>
    <p:extLst>
      <p:ext uri="{BB962C8B-B14F-4D97-AF65-F5344CB8AC3E}">
        <p14:creationId xmlns:p14="http://schemas.microsoft.com/office/powerpoint/2010/main" val="3006950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750" y="12700"/>
            <a:ext cx="8604250" cy="1077913"/>
          </a:xfrm>
          <a:prstGeom prst="rect">
            <a:avLst/>
          </a:prstGeom>
          <a:solidFill>
            <a:schemeClr val="accent1">
              <a:lumMod val="90000"/>
            </a:schemeClr>
          </a:solidFill>
          <a:ln>
            <a:solidFill>
              <a:schemeClr val="accent1"/>
            </a:solidFill>
          </a:ln>
        </p:spPr>
        <p:txBody>
          <a:bodyPr>
            <a:spAutoFit/>
          </a:bodyPr>
          <a:lstStyle/>
          <a:p>
            <a:pPr algn="ctr">
              <a:defRPr/>
            </a:pPr>
            <a:r>
              <a:rPr lang="en-AU" sz="3200" dirty="0"/>
              <a:t>% methamphetamine users (last 12 months) by employment status</a:t>
            </a:r>
          </a:p>
        </p:txBody>
      </p:sp>
      <p:graphicFrame>
        <p:nvGraphicFramePr>
          <p:cNvPr id="8195" name="Chart 3"/>
          <p:cNvGraphicFramePr>
            <a:graphicFrameLocks/>
          </p:cNvGraphicFramePr>
          <p:nvPr/>
        </p:nvGraphicFramePr>
        <p:xfrm>
          <a:off x="1403350" y="1465263"/>
          <a:ext cx="5861050" cy="4940300"/>
        </p:xfrm>
        <a:graphic>
          <a:graphicData uri="http://schemas.openxmlformats.org/presentationml/2006/ole">
            <mc:AlternateContent xmlns:mc="http://schemas.openxmlformats.org/markup-compatibility/2006">
              <mc:Choice xmlns:v="urn:schemas-microsoft-com:vml" Requires="v">
                <p:oleObj spid="_x0000_s1056" r:id="rId4" imgW="5864860" imgH="3706689" progId="Excel.Chart.8">
                  <p:embed/>
                </p:oleObj>
              </mc:Choice>
              <mc:Fallback>
                <p:oleObj r:id="rId4" imgW="5864860" imgH="370668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465263"/>
                        <a:ext cx="58610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6" name="TextBox 1"/>
          <p:cNvSpPr txBox="1">
            <a:spLocks noChangeArrowheads="1"/>
          </p:cNvSpPr>
          <p:nvPr/>
        </p:nvSpPr>
        <p:spPr bwMode="auto">
          <a:xfrm>
            <a:off x="5472113" y="6521450"/>
            <a:ext cx="3671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t>Data source: 2013 National Drug Strategy Household Survey</a:t>
            </a:r>
            <a:endParaRPr lang="en-AU" altLang="en-US" sz="1000"/>
          </a:p>
        </p:txBody>
      </p:sp>
      <p:sp>
        <p:nvSpPr>
          <p:cNvPr id="8197" name="TextBox 1"/>
          <p:cNvSpPr txBox="1">
            <a:spLocks noChangeArrowheads="1"/>
          </p:cNvSpPr>
          <p:nvPr/>
        </p:nvSpPr>
        <p:spPr bwMode="auto">
          <a:xfrm>
            <a:off x="5651500" y="4005263"/>
            <a:ext cx="21256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b="1"/>
              <a:t>2.1% Total Population </a:t>
            </a:r>
            <a:endParaRPr lang="en-AU" altLang="en-US" sz="1400" b="1"/>
          </a:p>
        </p:txBody>
      </p:sp>
    </p:spTree>
    <p:extLst>
      <p:ext uri="{BB962C8B-B14F-4D97-AF65-F5344CB8AC3E}">
        <p14:creationId xmlns:p14="http://schemas.microsoft.com/office/powerpoint/2010/main" val="3783316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750" y="12700"/>
            <a:ext cx="8059738" cy="1077913"/>
          </a:xfrm>
          <a:prstGeom prst="rect">
            <a:avLst/>
          </a:prstGeom>
          <a:solidFill>
            <a:schemeClr val="accent1">
              <a:lumMod val="90000"/>
            </a:schemeClr>
          </a:solidFill>
          <a:ln>
            <a:solidFill>
              <a:schemeClr val="accent1"/>
            </a:solidFill>
          </a:ln>
        </p:spPr>
        <p:txBody>
          <a:bodyPr>
            <a:spAutoFit/>
          </a:bodyPr>
          <a:lstStyle/>
          <a:p>
            <a:pPr algn="ctr">
              <a:defRPr/>
            </a:pPr>
            <a:r>
              <a:rPr lang="en-AU" sz="3200" dirty="0"/>
              <a:t>Number of methamphetamine users (last 12 months) by employment status</a:t>
            </a:r>
          </a:p>
        </p:txBody>
      </p:sp>
      <p:graphicFrame>
        <p:nvGraphicFramePr>
          <p:cNvPr id="9219" name="Chart 4"/>
          <p:cNvGraphicFramePr>
            <a:graphicFrameLocks/>
          </p:cNvGraphicFramePr>
          <p:nvPr/>
        </p:nvGraphicFramePr>
        <p:xfrm>
          <a:off x="1641475" y="1728788"/>
          <a:ext cx="5861050" cy="4551362"/>
        </p:xfrm>
        <a:graphic>
          <a:graphicData uri="http://schemas.openxmlformats.org/presentationml/2006/ole">
            <mc:AlternateContent xmlns:mc="http://schemas.openxmlformats.org/markup-compatibility/2006">
              <mc:Choice xmlns:v="urn:schemas-microsoft-com:vml" Requires="v">
                <p:oleObj spid="_x0000_s2080" r:id="rId4" imgW="5864860" imgH="3414056" progId="Excel.Chart.8">
                  <p:embed/>
                </p:oleObj>
              </mc:Choice>
              <mc:Fallback>
                <p:oleObj r:id="rId4" imgW="5864860" imgH="341405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475" y="1728788"/>
                        <a:ext cx="586105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Box 3"/>
          <p:cNvSpPr txBox="1">
            <a:spLocks noChangeArrowheads="1"/>
          </p:cNvSpPr>
          <p:nvPr/>
        </p:nvSpPr>
        <p:spPr bwMode="auto">
          <a:xfrm>
            <a:off x="5472113" y="6521450"/>
            <a:ext cx="3671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t>Data source: 2013 National Drug Strategy Household Survey</a:t>
            </a:r>
            <a:endParaRPr lang="en-AU" altLang="en-US" sz="1000"/>
          </a:p>
        </p:txBody>
      </p:sp>
    </p:spTree>
    <p:extLst>
      <p:ext uri="{BB962C8B-B14F-4D97-AF65-F5344CB8AC3E}">
        <p14:creationId xmlns:p14="http://schemas.microsoft.com/office/powerpoint/2010/main" val="2672955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619250" y="115888"/>
            <a:ext cx="7273925" cy="585787"/>
          </a:xfrm>
          <a:solidFill>
            <a:schemeClr val="accent1">
              <a:lumMod val="90000"/>
            </a:schemeClr>
          </a:solidFill>
          <a:ln>
            <a:solidFill>
              <a:schemeClr val="accent1"/>
            </a:solidFill>
          </a:ln>
        </p:spPr>
        <p:txBody>
          <a:bodyPr>
            <a:spAutoFit/>
          </a:bodyPr>
          <a:lstStyle/>
          <a:p>
            <a:pPr>
              <a:defRPr/>
            </a:pPr>
            <a:r>
              <a:rPr lang="en-AU" sz="3200" dirty="0" smtClean="0"/>
              <a:t>Prevalence by occupation</a:t>
            </a:r>
            <a:endParaRPr lang="en-AU" sz="3200" dirty="0"/>
          </a:p>
        </p:txBody>
      </p:sp>
      <p:graphicFrame>
        <p:nvGraphicFramePr>
          <p:cNvPr id="22531" name="Content Placeholder 4"/>
          <p:cNvGraphicFramePr>
            <a:graphicFrameLocks noGrp="1"/>
          </p:cNvGraphicFramePr>
          <p:nvPr>
            <p:ph idx="1"/>
          </p:nvPr>
        </p:nvGraphicFramePr>
        <p:xfrm>
          <a:off x="1352550" y="1249363"/>
          <a:ext cx="7410450" cy="4660900"/>
        </p:xfrm>
        <a:graphic>
          <a:graphicData uri="http://schemas.openxmlformats.org/presentationml/2006/ole">
            <mc:AlternateContent xmlns:mc="http://schemas.openxmlformats.org/markup-compatibility/2006">
              <mc:Choice xmlns:v="urn:schemas-microsoft-com:vml" Requires="v">
                <p:oleObj spid="_x0000_s3104" r:id="rId4" imgW="7413378" imgH="3493311" progId="Excel.Chart.8">
                  <p:embed/>
                </p:oleObj>
              </mc:Choice>
              <mc:Fallback>
                <p:oleObj r:id="rId4" imgW="7413378" imgH="349331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1249363"/>
                        <a:ext cx="74104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2" name="TextBox 4"/>
          <p:cNvSpPr txBox="1">
            <a:spLocks noChangeArrowheads="1"/>
          </p:cNvSpPr>
          <p:nvPr/>
        </p:nvSpPr>
        <p:spPr bwMode="auto">
          <a:xfrm>
            <a:off x="5472113" y="6521450"/>
            <a:ext cx="3671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t>Data source: 2013 National Drug Strategy Household Survey</a:t>
            </a:r>
            <a:endParaRPr lang="en-AU" altLang="en-US" sz="1000"/>
          </a:p>
        </p:txBody>
      </p:sp>
    </p:spTree>
    <p:extLst>
      <p:ext uri="{BB962C8B-B14F-4D97-AF65-F5344CB8AC3E}">
        <p14:creationId xmlns:p14="http://schemas.microsoft.com/office/powerpoint/2010/main" val="4002044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Content Placeholder 3"/>
          <p:cNvGraphicFramePr>
            <a:graphicFrameLocks noGrp="1"/>
          </p:cNvGraphicFramePr>
          <p:nvPr>
            <p:ph idx="1"/>
          </p:nvPr>
        </p:nvGraphicFramePr>
        <p:xfrm>
          <a:off x="1208088" y="1778000"/>
          <a:ext cx="7410450" cy="4660900"/>
        </p:xfrm>
        <a:graphic>
          <a:graphicData uri="http://schemas.openxmlformats.org/presentationml/2006/ole">
            <mc:AlternateContent xmlns:mc="http://schemas.openxmlformats.org/markup-compatibility/2006">
              <mc:Choice xmlns:v="urn:schemas-microsoft-com:vml" Requires="v">
                <p:oleObj spid="_x0000_s4128" r:id="rId4" imgW="7413378" imgH="3493311" progId="Excel.Chart.8">
                  <p:embed/>
                </p:oleObj>
              </mc:Choice>
              <mc:Fallback>
                <p:oleObj r:id="rId4" imgW="7413378" imgH="349331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088" y="1778000"/>
                        <a:ext cx="74104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5" name="TextBox 6"/>
          <p:cNvSpPr txBox="1">
            <a:spLocks noChangeArrowheads="1"/>
          </p:cNvSpPr>
          <p:nvPr/>
        </p:nvSpPr>
        <p:spPr bwMode="auto">
          <a:xfrm>
            <a:off x="6022975" y="1123950"/>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Other industries &lt;2.0%</a:t>
            </a:r>
            <a:endParaRPr lang="en-AU" altLang="en-US" sz="1800"/>
          </a:p>
        </p:txBody>
      </p:sp>
      <p:sp>
        <p:nvSpPr>
          <p:cNvPr id="9" name="Title 3"/>
          <p:cNvSpPr txBox="1">
            <a:spLocks noGrp="1"/>
          </p:cNvSpPr>
          <p:nvPr>
            <p:ph type="title"/>
          </p:nvPr>
        </p:nvSpPr>
        <p:spPr>
          <a:xfrm>
            <a:off x="1619250" y="115888"/>
            <a:ext cx="7273925" cy="585787"/>
          </a:xfrm>
          <a:solidFill>
            <a:schemeClr val="accent1">
              <a:lumMod val="90000"/>
            </a:schemeClr>
          </a:solidFill>
          <a:ln>
            <a:solidFill>
              <a:schemeClr val="accent1"/>
            </a:solidFill>
          </a:ln>
        </p:spPr>
        <p:txBody>
          <a:bodyPr>
            <a:spAutoFit/>
          </a:bodyPr>
          <a:lstStyle/>
          <a:p>
            <a:pPr>
              <a:defRPr/>
            </a:pPr>
            <a:r>
              <a:rPr lang="en-AU" sz="3200" dirty="0" smtClean="0"/>
              <a:t>Prevalence by industry</a:t>
            </a:r>
            <a:endParaRPr lang="en-AU" sz="3200" dirty="0"/>
          </a:p>
        </p:txBody>
      </p:sp>
      <p:sp>
        <p:nvSpPr>
          <p:cNvPr id="23557" name="TextBox 4"/>
          <p:cNvSpPr txBox="1">
            <a:spLocks noChangeArrowheads="1"/>
          </p:cNvSpPr>
          <p:nvPr/>
        </p:nvSpPr>
        <p:spPr bwMode="auto">
          <a:xfrm>
            <a:off x="5472113" y="6521450"/>
            <a:ext cx="3671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t>Data source: 2013 National Drug Strategy Household Survey</a:t>
            </a:r>
            <a:endParaRPr lang="en-AU" altLang="en-US" sz="1000"/>
          </a:p>
        </p:txBody>
      </p:sp>
    </p:spTree>
    <p:extLst>
      <p:ext uri="{BB962C8B-B14F-4D97-AF65-F5344CB8AC3E}">
        <p14:creationId xmlns:p14="http://schemas.microsoft.com/office/powerpoint/2010/main" val="2267534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9031288" cy="584200"/>
          </a:xfrm>
          <a:prstGeom prst="rect">
            <a:avLst/>
          </a:prstGeom>
          <a:solidFill>
            <a:schemeClr val="accent1">
              <a:lumMod val="90000"/>
            </a:schemeClr>
          </a:solidFill>
          <a:ln>
            <a:solidFill>
              <a:schemeClr val="accent1"/>
            </a:solidFill>
          </a:ln>
        </p:spPr>
        <p:txBody>
          <a:bodyPr>
            <a:spAutoFit/>
          </a:bodyPr>
          <a:lstStyle/>
          <a:p>
            <a:pPr algn="ctr">
              <a:defRPr/>
            </a:pPr>
            <a:r>
              <a:rPr lang="en-AU" sz="3200" dirty="0"/>
              <a:t>Workplace harms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8996817"/>
              </p:ext>
            </p:extLst>
          </p:nvPr>
        </p:nvGraphicFramePr>
        <p:xfrm>
          <a:off x="539552" y="1052737"/>
          <a:ext cx="8412361" cy="4728453"/>
        </p:xfrm>
        <a:graphic>
          <a:graphicData uri="http://schemas.openxmlformats.org/drawingml/2006/table">
            <a:tbl>
              <a:tblPr firstRow="1" bandRow="1">
                <a:tableStyleId>{5C22544A-7EE6-4342-B048-85BDC9FD1C3A}</a:tableStyleId>
              </a:tblPr>
              <a:tblGrid>
                <a:gridCol w="3383229"/>
                <a:gridCol w="1554461"/>
                <a:gridCol w="1828775"/>
                <a:gridCol w="1645896"/>
              </a:tblGrid>
              <a:tr h="826663">
                <a:tc>
                  <a:txBody>
                    <a:bodyPr/>
                    <a:lstStyle/>
                    <a:p>
                      <a:endParaRPr lang="en-AU" sz="2400" dirty="0"/>
                    </a:p>
                  </a:txBody>
                  <a:tcPr marL="91444" marR="91444" marT="60997" marB="60997"/>
                </a:tc>
                <a:tc>
                  <a:txBody>
                    <a:bodyPr/>
                    <a:lstStyle/>
                    <a:p>
                      <a:pPr algn="ctr"/>
                      <a:r>
                        <a:rPr lang="en-US" sz="2400" dirty="0" smtClean="0">
                          <a:solidFill>
                            <a:schemeClr val="tx1"/>
                          </a:solidFill>
                        </a:rPr>
                        <a:t>Meth</a:t>
                      </a:r>
                      <a:endParaRPr lang="en-AU" sz="2400" dirty="0">
                        <a:solidFill>
                          <a:schemeClr val="tx1"/>
                        </a:solidFill>
                      </a:endParaRPr>
                    </a:p>
                  </a:txBody>
                  <a:tcPr marL="91444" marR="91444" marT="60997" marB="60997"/>
                </a:tc>
                <a:tc>
                  <a:txBody>
                    <a:bodyPr/>
                    <a:lstStyle/>
                    <a:p>
                      <a:pPr algn="ctr"/>
                      <a:r>
                        <a:rPr lang="en-US" sz="2400" dirty="0" smtClean="0">
                          <a:solidFill>
                            <a:schemeClr val="tx1"/>
                          </a:solidFill>
                        </a:rPr>
                        <a:t>Other illicit</a:t>
                      </a:r>
                      <a:endParaRPr lang="en-AU" sz="2400" dirty="0">
                        <a:solidFill>
                          <a:schemeClr val="tx1"/>
                        </a:solidFill>
                      </a:endParaRPr>
                    </a:p>
                  </a:txBody>
                  <a:tcPr marL="91444" marR="91444" marT="60997" marB="60997"/>
                </a:tc>
                <a:tc>
                  <a:txBody>
                    <a:bodyPr/>
                    <a:lstStyle/>
                    <a:p>
                      <a:pPr algn="ctr"/>
                      <a:r>
                        <a:rPr lang="en-US" sz="2100" dirty="0" smtClean="0">
                          <a:solidFill>
                            <a:schemeClr val="tx1"/>
                          </a:solidFill>
                        </a:rPr>
                        <a:t>Sig diff</a:t>
                      </a:r>
                      <a:endParaRPr lang="en-AU" sz="2100" dirty="0">
                        <a:solidFill>
                          <a:schemeClr val="tx1"/>
                        </a:solidFill>
                      </a:endParaRPr>
                    </a:p>
                  </a:txBody>
                  <a:tcPr marL="91444" marR="91444" marT="60997" marB="60997"/>
                </a:tc>
              </a:tr>
              <a:tr h="701141">
                <a:tc>
                  <a:txBody>
                    <a:bodyPr/>
                    <a:lstStyle/>
                    <a:p>
                      <a:pPr>
                        <a:lnSpc>
                          <a:spcPct val="50000"/>
                        </a:lnSpc>
                        <a:spcAft>
                          <a:spcPts val="0"/>
                        </a:spcAft>
                      </a:pPr>
                      <a:endParaRPr lang="en-AU" sz="1100" baseline="0" dirty="0" smtClean="0">
                        <a:effectLst/>
                        <a:latin typeface="+mn-lt"/>
                        <a:ea typeface="Arial"/>
                        <a:cs typeface="Times New Roman"/>
                      </a:endParaRPr>
                    </a:p>
                    <a:p>
                      <a:pPr>
                        <a:spcAft>
                          <a:spcPts val="0"/>
                        </a:spcAft>
                      </a:pPr>
                      <a:r>
                        <a:rPr lang="en-AU" sz="2100" baseline="0" dirty="0" smtClean="0">
                          <a:effectLst/>
                          <a:latin typeface="+mn-lt"/>
                          <a:ea typeface="Arial"/>
                          <a:cs typeface="Times New Roman"/>
                        </a:rPr>
                        <a:t>Absenteeism </a:t>
                      </a:r>
                      <a:r>
                        <a:rPr lang="en-AU" sz="2100" baseline="0" dirty="0">
                          <a:effectLst/>
                          <a:latin typeface="+mn-lt"/>
                          <a:ea typeface="Arial"/>
                          <a:cs typeface="Times New Roman"/>
                        </a:rPr>
                        <a:t>due to </a:t>
                      </a:r>
                      <a:r>
                        <a:rPr lang="en-AU" sz="2100" baseline="0" dirty="0" smtClean="0">
                          <a:effectLst/>
                          <a:latin typeface="+mn-lt"/>
                          <a:ea typeface="Arial"/>
                          <a:cs typeface="Times New Roman"/>
                        </a:rPr>
                        <a:t>injury*</a:t>
                      </a:r>
                      <a:endParaRPr lang="en-AU" sz="2100" baseline="0" dirty="0">
                        <a:effectLst/>
                        <a:latin typeface="+mn-lt"/>
                        <a:ea typeface="Arial"/>
                        <a:cs typeface="Times New Roman"/>
                      </a:endParaRPr>
                    </a:p>
                  </a:txBody>
                  <a:tcPr marL="68583" marR="68583" marT="0" marB="0"/>
                </a:tc>
                <a:tc>
                  <a:txBody>
                    <a:bodyPr/>
                    <a:lstStyle/>
                    <a:p>
                      <a:pPr algn="ctr">
                        <a:lnSpc>
                          <a:spcPct val="50000"/>
                        </a:lnSpc>
                      </a:pPr>
                      <a:endParaRPr lang="en-US" sz="1100" baseline="0" dirty="0" smtClean="0">
                        <a:latin typeface="+mn-lt"/>
                      </a:endParaRPr>
                    </a:p>
                    <a:p>
                      <a:pPr algn="ctr"/>
                      <a:r>
                        <a:rPr lang="en-US" sz="2100" baseline="0" dirty="0" smtClean="0">
                          <a:latin typeface="+mn-lt"/>
                        </a:rPr>
                        <a:t>16.9%</a:t>
                      </a:r>
                      <a:endParaRPr lang="en-AU" sz="2100" baseline="0" dirty="0">
                        <a:latin typeface="+mn-lt"/>
                      </a:endParaRPr>
                    </a:p>
                  </a:txBody>
                  <a:tcPr marL="91444" marR="91444" marT="60997" marB="60997"/>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10.3%</a:t>
                      </a:r>
                      <a:endParaRPr lang="en-AU" sz="2100" dirty="0">
                        <a:effectLst/>
                        <a:latin typeface="+mn-lt"/>
                        <a:ea typeface="Arial"/>
                        <a:cs typeface="Times New Roman"/>
                      </a:endParaRPr>
                    </a:p>
                  </a:txBody>
                  <a:tcPr marL="68583" marR="68583" marT="0" marB="0"/>
                </a:tc>
                <a:tc>
                  <a:txBody>
                    <a:bodyPr/>
                    <a:lstStyle/>
                    <a:p>
                      <a:pPr algn="ctr">
                        <a:lnSpc>
                          <a:spcPct val="50000"/>
                        </a:lnSpc>
                      </a:pPr>
                      <a:endParaRPr lang="en-US" sz="1100" b="0" i="0" baseline="0" dirty="0" smtClean="0">
                        <a:latin typeface="+mn-lt"/>
                      </a:endParaRPr>
                    </a:p>
                    <a:p>
                      <a:pPr algn="ctr"/>
                      <a:r>
                        <a:rPr lang="en-US" sz="2100" b="1" i="1" baseline="0" dirty="0" smtClean="0">
                          <a:latin typeface="+mn-lt"/>
                        </a:rPr>
                        <a:t>p</a:t>
                      </a:r>
                      <a:r>
                        <a:rPr lang="en-US" sz="2100" b="1" baseline="0" dirty="0" smtClean="0">
                          <a:latin typeface="+mn-lt"/>
                        </a:rPr>
                        <a:t>&lt;.01</a:t>
                      </a:r>
                      <a:endParaRPr lang="en-AU" sz="2100" b="1" baseline="0" dirty="0">
                        <a:latin typeface="+mn-lt"/>
                      </a:endParaRPr>
                    </a:p>
                  </a:txBody>
                  <a:tcPr marL="91444" marR="91444" marT="60997" marB="60997"/>
                </a:tc>
              </a:tr>
              <a:tr h="701141">
                <a:tc>
                  <a:txBody>
                    <a:bodyPr/>
                    <a:lstStyle/>
                    <a:p>
                      <a:pPr>
                        <a:lnSpc>
                          <a:spcPct val="50000"/>
                        </a:lnSpc>
                        <a:spcAft>
                          <a:spcPts val="0"/>
                        </a:spcAft>
                      </a:pPr>
                      <a:endParaRPr lang="en-AU" sz="1100" baseline="0" dirty="0" smtClean="0">
                        <a:effectLst/>
                        <a:latin typeface="+mn-lt"/>
                        <a:ea typeface="Arial"/>
                        <a:cs typeface="Times New Roman"/>
                      </a:endParaRPr>
                    </a:p>
                    <a:p>
                      <a:pPr>
                        <a:spcAft>
                          <a:spcPts val="0"/>
                        </a:spcAft>
                      </a:pPr>
                      <a:r>
                        <a:rPr lang="en-AU" sz="2100" baseline="0" dirty="0" smtClean="0">
                          <a:effectLst/>
                          <a:latin typeface="+mn-lt"/>
                          <a:ea typeface="Arial"/>
                          <a:cs typeface="Times New Roman"/>
                        </a:rPr>
                        <a:t>Absenteeism </a:t>
                      </a:r>
                      <a:r>
                        <a:rPr lang="en-AU" sz="2100" baseline="0" dirty="0">
                          <a:effectLst/>
                          <a:latin typeface="+mn-lt"/>
                          <a:ea typeface="Arial"/>
                          <a:cs typeface="Times New Roman"/>
                        </a:rPr>
                        <a:t>due to </a:t>
                      </a:r>
                      <a:r>
                        <a:rPr lang="en-AU" sz="2100" baseline="0" dirty="0" smtClean="0">
                          <a:effectLst/>
                          <a:latin typeface="+mn-lt"/>
                          <a:ea typeface="Arial"/>
                          <a:cs typeface="Times New Roman"/>
                        </a:rPr>
                        <a:t>illness*</a:t>
                      </a:r>
                      <a:endParaRPr lang="en-AU" sz="2100" baseline="0" dirty="0">
                        <a:effectLst/>
                        <a:latin typeface="+mn-lt"/>
                        <a:ea typeface="Arial"/>
                        <a:cs typeface="Times New Roman"/>
                      </a:endParaRPr>
                    </a:p>
                  </a:txBody>
                  <a:tcPr marL="68583" marR="68583" marT="0" marB="0"/>
                </a:tc>
                <a:tc>
                  <a:txBody>
                    <a:bodyPr/>
                    <a:lstStyle/>
                    <a:p>
                      <a:pPr algn="ctr">
                        <a:lnSpc>
                          <a:spcPct val="50000"/>
                        </a:lnSpc>
                      </a:pPr>
                      <a:endParaRPr lang="en-US" sz="1100" baseline="0" dirty="0" smtClean="0">
                        <a:latin typeface="+mn-lt"/>
                      </a:endParaRPr>
                    </a:p>
                    <a:p>
                      <a:pPr algn="ctr"/>
                      <a:r>
                        <a:rPr lang="en-US" sz="2100" baseline="0" dirty="0" smtClean="0">
                          <a:latin typeface="+mn-lt"/>
                        </a:rPr>
                        <a:t>42.3%</a:t>
                      </a:r>
                      <a:endParaRPr lang="en-AU" sz="2100" baseline="0" dirty="0">
                        <a:latin typeface="+mn-lt"/>
                      </a:endParaRPr>
                    </a:p>
                  </a:txBody>
                  <a:tcPr marL="91444" marR="91444" marT="60997" marB="60997"/>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39.5%</a:t>
                      </a:r>
                      <a:endParaRPr lang="en-AU" sz="2100" dirty="0">
                        <a:effectLst/>
                        <a:latin typeface="+mn-lt"/>
                        <a:ea typeface="Arial"/>
                        <a:cs typeface="Times New Roman"/>
                      </a:endParaRPr>
                    </a:p>
                  </a:txBody>
                  <a:tcPr marL="68583" marR="68583" marT="0" marB="0"/>
                </a:tc>
                <a:tc>
                  <a:txBody>
                    <a:bodyPr/>
                    <a:lstStyle/>
                    <a:p>
                      <a:pPr algn="ctr">
                        <a:lnSpc>
                          <a:spcPct val="50000"/>
                        </a:lnSpc>
                      </a:pPr>
                      <a:endParaRPr lang="en-US" sz="1100" baseline="0" dirty="0" smtClean="0">
                        <a:latin typeface="+mn-lt"/>
                      </a:endParaRPr>
                    </a:p>
                    <a:p>
                      <a:pPr algn="ctr"/>
                      <a:r>
                        <a:rPr lang="en-US" sz="2100" baseline="0" dirty="0" smtClean="0">
                          <a:latin typeface="+mn-lt"/>
                        </a:rPr>
                        <a:t>ns</a:t>
                      </a:r>
                      <a:endParaRPr lang="en-AU" sz="2100" baseline="0" dirty="0">
                        <a:latin typeface="+mn-lt"/>
                      </a:endParaRPr>
                    </a:p>
                  </a:txBody>
                  <a:tcPr marL="91444" marR="91444" marT="60997" marB="60997"/>
                </a:tc>
              </a:tr>
              <a:tr h="701141">
                <a:tc>
                  <a:txBody>
                    <a:bodyPr/>
                    <a:lstStyle/>
                    <a:p>
                      <a:pPr>
                        <a:lnSpc>
                          <a:spcPct val="50000"/>
                        </a:lnSpc>
                        <a:spcAft>
                          <a:spcPts val="0"/>
                        </a:spcAft>
                      </a:pPr>
                      <a:endParaRPr lang="en-AU" sz="1100" baseline="0" dirty="0" smtClean="0">
                        <a:effectLst/>
                        <a:latin typeface="+mn-lt"/>
                        <a:ea typeface="Arial"/>
                        <a:cs typeface="Times New Roman"/>
                      </a:endParaRPr>
                    </a:p>
                    <a:p>
                      <a:pPr>
                        <a:spcAft>
                          <a:spcPts val="0"/>
                        </a:spcAft>
                      </a:pPr>
                      <a:r>
                        <a:rPr lang="en-AU" sz="2100" baseline="0" dirty="0" smtClean="0">
                          <a:effectLst/>
                          <a:latin typeface="+mn-lt"/>
                          <a:ea typeface="Arial"/>
                          <a:cs typeface="Times New Roman"/>
                        </a:rPr>
                        <a:t>Absenteeism </a:t>
                      </a:r>
                      <a:r>
                        <a:rPr lang="en-AU" sz="2100" baseline="0" dirty="0">
                          <a:effectLst/>
                          <a:latin typeface="+mn-lt"/>
                          <a:ea typeface="Arial"/>
                          <a:cs typeface="Times New Roman"/>
                        </a:rPr>
                        <a:t>due to drug </a:t>
                      </a:r>
                      <a:r>
                        <a:rPr lang="en-AU" sz="2100" baseline="0" dirty="0" smtClean="0">
                          <a:effectLst/>
                          <a:latin typeface="+mn-lt"/>
                          <a:ea typeface="Arial"/>
                          <a:cs typeface="Times New Roman"/>
                        </a:rPr>
                        <a:t>use*</a:t>
                      </a:r>
                      <a:endParaRPr lang="en-AU" sz="2100" baseline="0" dirty="0">
                        <a:effectLst/>
                        <a:latin typeface="+mn-lt"/>
                        <a:ea typeface="Arial"/>
                        <a:cs typeface="Times New Roman"/>
                      </a:endParaRPr>
                    </a:p>
                  </a:txBody>
                  <a:tcPr marL="68583" marR="68583" marT="0" marB="0"/>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7.3%</a:t>
                      </a:r>
                      <a:endParaRPr lang="en-AU" sz="2100" dirty="0">
                        <a:effectLst/>
                        <a:latin typeface="+mn-lt"/>
                        <a:ea typeface="Arial"/>
                        <a:cs typeface="Times New Roman"/>
                      </a:endParaRPr>
                    </a:p>
                  </a:txBody>
                  <a:tcPr marL="68583" marR="68583" marT="0" marB="0"/>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1.3%</a:t>
                      </a:r>
                      <a:endParaRPr lang="en-AU" sz="2100" dirty="0">
                        <a:effectLst/>
                        <a:latin typeface="+mn-lt"/>
                        <a:ea typeface="Arial"/>
                        <a:cs typeface="Times New Roman"/>
                      </a:endParaRPr>
                    </a:p>
                  </a:txBody>
                  <a:tcPr marL="68583" marR="68583" marT="0" marB="0"/>
                </a:tc>
                <a:tc>
                  <a:txBody>
                    <a:bodyPr/>
                    <a:lstStyle/>
                    <a:p>
                      <a:pPr algn="ctr">
                        <a:lnSpc>
                          <a:spcPct val="50000"/>
                        </a:lnSpc>
                      </a:pPr>
                      <a:endParaRPr lang="en-AU" sz="1100" b="0" i="0" baseline="0" dirty="0" smtClean="0">
                        <a:latin typeface="+mn-lt"/>
                      </a:endParaRPr>
                    </a:p>
                    <a:p>
                      <a:pPr algn="ctr"/>
                      <a:r>
                        <a:rPr lang="en-AU" sz="2100" b="1" i="1" baseline="0" dirty="0" smtClean="0">
                          <a:latin typeface="+mn-lt"/>
                        </a:rPr>
                        <a:t>p</a:t>
                      </a:r>
                      <a:r>
                        <a:rPr lang="en-AU" sz="2100" b="1" baseline="0" dirty="0" smtClean="0">
                          <a:latin typeface="+mn-lt"/>
                        </a:rPr>
                        <a:t>&lt;.01</a:t>
                      </a:r>
                    </a:p>
                  </a:txBody>
                  <a:tcPr marL="91444" marR="91444" marT="60997" marB="60997"/>
                </a:tc>
              </a:tr>
              <a:tr h="701141">
                <a:tc>
                  <a:txBody>
                    <a:bodyPr/>
                    <a:lstStyle/>
                    <a:p>
                      <a:pPr>
                        <a:lnSpc>
                          <a:spcPct val="50000"/>
                        </a:lnSpc>
                        <a:spcAft>
                          <a:spcPts val="0"/>
                        </a:spcAft>
                      </a:pPr>
                      <a:endParaRPr lang="en-AU" sz="1100" baseline="0" dirty="0" smtClean="0">
                        <a:effectLst/>
                        <a:latin typeface="+mn-lt"/>
                        <a:ea typeface="Arial"/>
                        <a:cs typeface="Times New Roman"/>
                      </a:endParaRPr>
                    </a:p>
                    <a:p>
                      <a:pPr>
                        <a:spcAft>
                          <a:spcPts val="0"/>
                        </a:spcAft>
                      </a:pPr>
                      <a:r>
                        <a:rPr lang="en-AU" sz="2100" baseline="0" dirty="0" smtClean="0">
                          <a:effectLst/>
                          <a:latin typeface="+mn-lt"/>
                          <a:ea typeface="Arial"/>
                          <a:cs typeface="Times New Roman"/>
                        </a:rPr>
                        <a:t>Absenteeism </a:t>
                      </a:r>
                      <a:r>
                        <a:rPr lang="en-AU" sz="2100" baseline="0" dirty="0">
                          <a:effectLst/>
                          <a:latin typeface="+mn-lt"/>
                          <a:ea typeface="Arial"/>
                          <a:cs typeface="Times New Roman"/>
                        </a:rPr>
                        <a:t>due to alcohol </a:t>
                      </a:r>
                      <a:r>
                        <a:rPr lang="en-AU" sz="2100" baseline="0" dirty="0" smtClean="0">
                          <a:effectLst/>
                          <a:latin typeface="+mn-lt"/>
                          <a:ea typeface="Arial"/>
                          <a:cs typeface="Times New Roman"/>
                        </a:rPr>
                        <a:t>use*</a:t>
                      </a:r>
                      <a:endParaRPr lang="en-AU" sz="2100" baseline="0" dirty="0">
                        <a:effectLst/>
                        <a:latin typeface="+mn-lt"/>
                        <a:ea typeface="Arial"/>
                        <a:cs typeface="Times New Roman"/>
                      </a:endParaRPr>
                    </a:p>
                  </a:txBody>
                  <a:tcPr marL="68583" marR="68583" marT="0" marB="0"/>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12.5%</a:t>
                      </a:r>
                      <a:endParaRPr lang="en-AU" sz="2100" dirty="0">
                        <a:effectLst/>
                        <a:latin typeface="+mn-lt"/>
                        <a:ea typeface="Arial"/>
                        <a:cs typeface="Times New Roman"/>
                      </a:endParaRPr>
                    </a:p>
                  </a:txBody>
                  <a:tcPr marL="68583" marR="68583" marT="0" marB="0"/>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6.4%</a:t>
                      </a:r>
                      <a:endParaRPr lang="en-AU" sz="2100" dirty="0">
                        <a:effectLst/>
                        <a:latin typeface="+mn-lt"/>
                        <a:ea typeface="Arial"/>
                        <a:cs typeface="Times New Roman"/>
                      </a:endParaRPr>
                    </a:p>
                  </a:txBody>
                  <a:tcPr marL="68583" marR="68583" marT="0" marB="0"/>
                </a:tc>
                <a:tc>
                  <a:txBody>
                    <a:bodyPr/>
                    <a:lstStyle/>
                    <a:p>
                      <a:pPr marL="0" marR="0" lvl="0" indent="0" algn="ctr" defTabSz="914400" rtl="0" eaLnBrk="1" fontAlgn="auto" latinLnBrk="0" hangingPunct="1">
                        <a:lnSpc>
                          <a:spcPct val="5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1" u="none" strike="noStrike" kern="1200" cap="none" spc="0" normalizeH="0" baseline="0" noProof="0" dirty="0" smtClean="0">
                          <a:ln>
                            <a:noFill/>
                          </a:ln>
                          <a:solidFill>
                            <a:srgbClr val="000000"/>
                          </a:solidFill>
                          <a:effectLst/>
                          <a:uLnTx/>
                          <a:uFillTx/>
                          <a:latin typeface="+mn-lt"/>
                          <a:ea typeface="+mn-ea"/>
                          <a:cs typeface="+mn-cs"/>
                        </a:rPr>
                        <a:t>p</a:t>
                      </a:r>
                      <a:r>
                        <a:rPr kumimoji="0" lang="en-US" sz="2100" b="1" i="0" u="none" strike="noStrike" kern="1200" cap="none" spc="0" normalizeH="0" baseline="0" noProof="0" dirty="0" smtClean="0">
                          <a:ln>
                            <a:noFill/>
                          </a:ln>
                          <a:solidFill>
                            <a:srgbClr val="000000"/>
                          </a:solidFill>
                          <a:effectLst/>
                          <a:uLnTx/>
                          <a:uFillTx/>
                          <a:latin typeface="+mn-lt"/>
                          <a:ea typeface="+mn-ea"/>
                          <a:cs typeface="+mn-cs"/>
                        </a:rPr>
                        <a:t>&lt;.01</a:t>
                      </a:r>
                      <a:endParaRPr kumimoji="0" lang="en-AU" sz="2100" b="1" i="0" u="none" strike="noStrike" kern="1200" cap="none" spc="0" normalizeH="0" baseline="0" noProof="0" dirty="0" smtClean="0">
                        <a:ln>
                          <a:noFill/>
                        </a:ln>
                        <a:solidFill>
                          <a:srgbClr val="000000"/>
                        </a:solidFill>
                        <a:effectLst/>
                        <a:uLnTx/>
                        <a:uFillTx/>
                        <a:latin typeface="+mn-lt"/>
                        <a:ea typeface="+mn-ea"/>
                        <a:cs typeface="+mn-cs"/>
                      </a:endParaRPr>
                    </a:p>
                  </a:txBody>
                  <a:tcPr marL="91444" marR="91444" marT="60997" marB="60997"/>
                </a:tc>
              </a:tr>
              <a:tr h="511947">
                <a:tc>
                  <a:txBody>
                    <a:bodyPr/>
                    <a:lstStyle/>
                    <a:p>
                      <a:pPr>
                        <a:lnSpc>
                          <a:spcPct val="50000"/>
                        </a:lnSpc>
                        <a:spcAft>
                          <a:spcPts val="0"/>
                        </a:spcAft>
                      </a:pPr>
                      <a:endParaRPr lang="en-AU" sz="1100" baseline="0" dirty="0" smtClean="0">
                        <a:effectLst/>
                        <a:latin typeface="+mn-lt"/>
                        <a:ea typeface="Arial"/>
                        <a:cs typeface="Times New Roman"/>
                      </a:endParaRPr>
                    </a:p>
                    <a:p>
                      <a:pPr>
                        <a:spcAft>
                          <a:spcPts val="0"/>
                        </a:spcAft>
                      </a:pPr>
                      <a:r>
                        <a:rPr lang="en-AU" sz="2100" baseline="0" dirty="0" smtClean="0">
                          <a:effectLst/>
                          <a:latin typeface="+mn-lt"/>
                          <a:ea typeface="Arial"/>
                          <a:cs typeface="Times New Roman"/>
                        </a:rPr>
                        <a:t>Usually </a:t>
                      </a:r>
                      <a:r>
                        <a:rPr lang="en-AU" sz="2100" baseline="0" dirty="0">
                          <a:effectLst/>
                          <a:latin typeface="+mn-lt"/>
                          <a:ea typeface="Arial"/>
                          <a:cs typeface="Times New Roman"/>
                        </a:rPr>
                        <a:t>use at </a:t>
                      </a:r>
                      <a:r>
                        <a:rPr lang="en-AU" sz="2100" baseline="0" dirty="0" smtClean="0">
                          <a:effectLst/>
                          <a:latin typeface="+mn-lt"/>
                          <a:ea typeface="Arial"/>
                          <a:cs typeface="Times New Roman"/>
                        </a:rPr>
                        <a:t>work</a:t>
                      </a:r>
                      <a:endParaRPr lang="en-AU" sz="2100" baseline="0" dirty="0">
                        <a:effectLst/>
                        <a:latin typeface="+mn-lt"/>
                        <a:ea typeface="Arial"/>
                        <a:cs typeface="Times New Roman"/>
                      </a:endParaRPr>
                    </a:p>
                  </a:txBody>
                  <a:tcPr marL="68583" marR="68583" marT="0" marB="0"/>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9.7%</a:t>
                      </a:r>
                      <a:endParaRPr lang="en-AU" sz="2100" dirty="0">
                        <a:effectLst/>
                        <a:latin typeface="+mn-lt"/>
                        <a:ea typeface="Arial"/>
                        <a:cs typeface="Times New Roman"/>
                      </a:endParaRPr>
                    </a:p>
                  </a:txBody>
                  <a:tcPr marL="68583" marR="68583" marT="0" marB="0"/>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3.8%</a:t>
                      </a:r>
                      <a:endParaRPr lang="en-AU" sz="2100" dirty="0">
                        <a:effectLst/>
                        <a:latin typeface="+mn-lt"/>
                        <a:ea typeface="Arial"/>
                        <a:cs typeface="Times New Roman"/>
                      </a:endParaRPr>
                    </a:p>
                  </a:txBody>
                  <a:tcPr marL="68583" marR="68583" marT="0" marB="0"/>
                </a:tc>
                <a:tc>
                  <a:txBody>
                    <a:bodyPr/>
                    <a:lstStyle/>
                    <a:p>
                      <a:pPr marL="0" marR="0" lvl="0" indent="0" algn="ctr" defTabSz="914400" rtl="0" eaLnBrk="1" fontAlgn="auto" latinLnBrk="0" hangingPunct="1">
                        <a:lnSpc>
                          <a:spcPct val="5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1" u="none" strike="noStrike" kern="1200" cap="none" spc="0" normalizeH="0" baseline="0" noProof="0" dirty="0" smtClean="0">
                          <a:ln>
                            <a:noFill/>
                          </a:ln>
                          <a:solidFill>
                            <a:srgbClr val="000000"/>
                          </a:solidFill>
                          <a:effectLst/>
                          <a:uLnTx/>
                          <a:uFillTx/>
                          <a:latin typeface="+mn-lt"/>
                          <a:ea typeface="+mn-ea"/>
                          <a:cs typeface="+mn-cs"/>
                        </a:rPr>
                        <a:t>p</a:t>
                      </a:r>
                      <a:r>
                        <a:rPr kumimoji="0" lang="en-US" sz="2100" b="1" i="0" u="none" strike="noStrike" kern="1200" cap="none" spc="0" normalizeH="0" baseline="0" noProof="0" dirty="0" smtClean="0">
                          <a:ln>
                            <a:noFill/>
                          </a:ln>
                          <a:solidFill>
                            <a:srgbClr val="000000"/>
                          </a:solidFill>
                          <a:effectLst/>
                          <a:uLnTx/>
                          <a:uFillTx/>
                          <a:latin typeface="+mn-lt"/>
                          <a:ea typeface="+mn-ea"/>
                          <a:cs typeface="+mn-cs"/>
                        </a:rPr>
                        <a:t>&lt;.01</a:t>
                      </a:r>
                      <a:endParaRPr kumimoji="0" lang="en-AU" sz="2100" b="1" i="0" u="none" strike="noStrike" kern="1200" cap="none" spc="0" normalizeH="0" baseline="0" noProof="0" dirty="0" smtClean="0">
                        <a:ln>
                          <a:noFill/>
                        </a:ln>
                        <a:solidFill>
                          <a:srgbClr val="000000"/>
                        </a:solidFill>
                        <a:effectLst/>
                        <a:uLnTx/>
                        <a:uFillTx/>
                        <a:latin typeface="+mn-lt"/>
                        <a:ea typeface="+mn-ea"/>
                        <a:cs typeface="+mn-cs"/>
                      </a:endParaRPr>
                    </a:p>
                  </a:txBody>
                  <a:tcPr marL="91444" marR="91444" marT="60997" marB="60997"/>
                </a:tc>
              </a:tr>
              <a:tr h="511947">
                <a:tc>
                  <a:txBody>
                    <a:bodyPr/>
                    <a:lstStyle/>
                    <a:p>
                      <a:pPr>
                        <a:lnSpc>
                          <a:spcPct val="50000"/>
                        </a:lnSpc>
                        <a:spcAft>
                          <a:spcPts val="0"/>
                        </a:spcAft>
                      </a:pPr>
                      <a:endParaRPr lang="en-AU" sz="1100" baseline="0" dirty="0" smtClean="0">
                        <a:effectLst/>
                        <a:latin typeface="+mn-lt"/>
                        <a:ea typeface="Arial"/>
                        <a:cs typeface="Times New Roman"/>
                      </a:endParaRPr>
                    </a:p>
                    <a:p>
                      <a:pPr>
                        <a:spcAft>
                          <a:spcPts val="0"/>
                        </a:spcAft>
                      </a:pPr>
                      <a:r>
                        <a:rPr lang="en-AU" sz="2100" baseline="0" dirty="0" smtClean="0">
                          <a:effectLst/>
                          <a:latin typeface="+mn-lt"/>
                          <a:ea typeface="Arial"/>
                          <a:cs typeface="Times New Roman"/>
                        </a:rPr>
                        <a:t>Worked </a:t>
                      </a:r>
                      <a:r>
                        <a:rPr lang="en-AU" sz="2100" baseline="0" dirty="0">
                          <a:effectLst/>
                          <a:latin typeface="+mn-lt"/>
                          <a:ea typeface="Arial"/>
                          <a:cs typeface="Times New Roman"/>
                        </a:rPr>
                        <a:t>under </a:t>
                      </a:r>
                      <a:r>
                        <a:rPr lang="en-AU" sz="2100" baseline="0" dirty="0" smtClean="0">
                          <a:effectLst/>
                          <a:latin typeface="+mn-lt"/>
                          <a:ea typeface="Arial"/>
                          <a:cs typeface="Times New Roman"/>
                        </a:rPr>
                        <a:t>influence#</a:t>
                      </a:r>
                      <a:endParaRPr lang="en-AU" sz="2100" baseline="0" dirty="0">
                        <a:effectLst/>
                        <a:latin typeface="+mn-lt"/>
                        <a:ea typeface="Arial"/>
                        <a:cs typeface="Times New Roman"/>
                      </a:endParaRPr>
                    </a:p>
                  </a:txBody>
                  <a:tcPr marL="68583" marR="68583" marT="0" marB="0"/>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31.6%</a:t>
                      </a:r>
                      <a:endParaRPr lang="en-AU" sz="2100" dirty="0">
                        <a:effectLst/>
                        <a:latin typeface="+mn-lt"/>
                        <a:ea typeface="Arial"/>
                        <a:cs typeface="Times New Roman"/>
                      </a:endParaRPr>
                    </a:p>
                  </a:txBody>
                  <a:tcPr marL="68583" marR="68583" marT="0" marB="0"/>
                </a:tc>
                <a:tc>
                  <a:txBody>
                    <a:bodyPr/>
                    <a:lstStyle/>
                    <a:p>
                      <a:pPr algn="ctr">
                        <a:lnSpc>
                          <a:spcPct val="50000"/>
                        </a:lnSpc>
                        <a:spcAft>
                          <a:spcPts val="0"/>
                        </a:spcAft>
                      </a:pPr>
                      <a:endParaRPr lang="en-AU" sz="1100" dirty="0" smtClean="0">
                        <a:effectLst/>
                        <a:latin typeface="+mn-lt"/>
                        <a:ea typeface="Arial"/>
                        <a:cs typeface="Times New Roman"/>
                      </a:endParaRPr>
                    </a:p>
                    <a:p>
                      <a:pPr algn="ctr">
                        <a:spcAft>
                          <a:spcPts val="0"/>
                        </a:spcAft>
                      </a:pPr>
                      <a:r>
                        <a:rPr lang="en-AU" sz="2100" dirty="0" smtClean="0">
                          <a:effectLst/>
                          <a:latin typeface="+mn-lt"/>
                          <a:ea typeface="Arial"/>
                          <a:cs typeface="Times New Roman"/>
                        </a:rPr>
                        <a:t>6.0%</a:t>
                      </a:r>
                      <a:endParaRPr lang="en-AU" sz="2100" dirty="0">
                        <a:effectLst/>
                        <a:latin typeface="+mn-lt"/>
                        <a:ea typeface="Arial"/>
                        <a:cs typeface="Times New Roman"/>
                      </a:endParaRPr>
                    </a:p>
                  </a:txBody>
                  <a:tcPr marL="68583" marR="68583" marT="0" marB="0"/>
                </a:tc>
                <a:tc>
                  <a:txBody>
                    <a:bodyPr/>
                    <a:lstStyle/>
                    <a:p>
                      <a:pPr marL="0" marR="0" lvl="0" indent="0" algn="ctr" defTabSz="914400" rtl="0" eaLnBrk="1" fontAlgn="auto" latinLnBrk="0" hangingPunct="1">
                        <a:lnSpc>
                          <a:spcPct val="5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1" u="none" strike="noStrike" kern="1200" cap="none" spc="0" normalizeH="0" baseline="0" noProof="0" dirty="0" smtClean="0">
                          <a:ln>
                            <a:noFill/>
                          </a:ln>
                          <a:solidFill>
                            <a:srgbClr val="000000"/>
                          </a:solidFill>
                          <a:effectLst/>
                          <a:uLnTx/>
                          <a:uFillTx/>
                          <a:latin typeface="+mn-lt"/>
                          <a:ea typeface="+mn-ea"/>
                          <a:cs typeface="+mn-cs"/>
                        </a:rPr>
                        <a:t>p</a:t>
                      </a:r>
                      <a:r>
                        <a:rPr kumimoji="0" lang="en-US" sz="2100" b="1" i="0" u="none" strike="noStrike" kern="1200" cap="none" spc="0" normalizeH="0" baseline="0" noProof="0" dirty="0" smtClean="0">
                          <a:ln>
                            <a:noFill/>
                          </a:ln>
                          <a:solidFill>
                            <a:srgbClr val="000000"/>
                          </a:solidFill>
                          <a:effectLst/>
                          <a:uLnTx/>
                          <a:uFillTx/>
                          <a:latin typeface="+mn-lt"/>
                          <a:ea typeface="+mn-ea"/>
                          <a:cs typeface="+mn-cs"/>
                        </a:rPr>
                        <a:t>&lt;.01</a:t>
                      </a:r>
                      <a:endParaRPr kumimoji="0" lang="en-AU" sz="2100" b="1" i="0" u="none" strike="noStrike" kern="1200" cap="none" spc="0" normalizeH="0" baseline="0" noProof="0" dirty="0" smtClean="0">
                        <a:ln>
                          <a:noFill/>
                        </a:ln>
                        <a:solidFill>
                          <a:srgbClr val="000000"/>
                        </a:solidFill>
                        <a:effectLst/>
                        <a:uLnTx/>
                        <a:uFillTx/>
                        <a:latin typeface="+mn-lt"/>
                        <a:ea typeface="+mn-ea"/>
                        <a:cs typeface="+mn-cs"/>
                      </a:endParaRPr>
                    </a:p>
                  </a:txBody>
                  <a:tcPr marL="91444" marR="91444" marT="60997" marB="60997"/>
                </a:tc>
              </a:tr>
            </a:tbl>
          </a:graphicData>
        </a:graphic>
      </p:graphicFrame>
      <p:sp>
        <p:nvSpPr>
          <p:cNvPr id="24621" name="TextBox 5"/>
          <p:cNvSpPr txBox="1">
            <a:spLocks noChangeArrowheads="1"/>
          </p:cNvSpPr>
          <p:nvPr/>
        </p:nvSpPr>
        <p:spPr bwMode="auto">
          <a:xfrm>
            <a:off x="1331640" y="5877272"/>
            <a:ext cx="3162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 at least 1 day off in past 3 months</a:t>
            </a:r>
          </a:p>
          <a:p>
            <a:pPr eaLnBrk="1" hangingPunct="1">
              <a:spcBef>
                <a:spcPct val="0"/>
              </a:spcBef>
              <a:buFontTx/>
              <a:buNone/>
            </a:pPr>
            <a:r>
              <a:rPr lang="en-US" altLang="en-US" sz="1400" dirty="0"/>
              <a:t>#  at least once in past 12 months</a:t>
            </a:r>
            <a:endParaRPr lang="en-AU" altLang="en-US" sz="1400" dirty="0"/>
          </a:p>
        </p:txBody>
      </p:sp>
      <p:sp>
        <p:nvSpPr>
          <p:cNvPr id="24622" name="TextBox 7"/>
          <p:cNvSpPr txBox="1">
            <a:spLocks noChangeArrowheads="1"/>
          </p:cNvSpPr>
          <p:nvPr/>
        </p:nvSpPr>
        <p:spPr bwMode="auto">
          <a:xfrm>
            <a:off x="5472113" y="6521450"/>
            <a:ext cx="3671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t>Data source: 2013 National Drug Strategy Household Survey</a:t>
            </a:r>
            <a:endParaRPr lang="en-AU" altLang="en-US" sz="1000"/>
          </a:p>
        </p:txBody>
      </p:sp>
    </p:spTree>
    <p:extLst>
      <p:ext uri="{BB962C8B-B14F-4D97-AF65-F5344CB8AC3E}">
        <p14:creationId xmlns:p14="http://schemas.microsoft.com/office/powerpoint/2010/main" val="2514080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484438" y="1123950"/>
            <a:ext cx="5614987" cy="5472113"/>
          </a:xfrm>
        </p:spPr>
        <p:txBody>
          <a:bodyPr/>
          <a:lstStyle/>
          <a:p>
            <a:r>
              <a:rPr lang="en-US" altLang="en-US" sz="2800" smtClean="0"/>
              <a:t>Workers aged 20-29</a:t>
            </a:r>
          </a:p>
          <a:p>
            <a:r>
              <a:rPr lang="en-US" altLang="en-US" sz="2800" smtClean="0"/>
              <a:t>Males</a:t>
            </a:r>
          </a:p>
          <a:p>
            <a:r>
              <a:rPr lang="en-US" altLang="en-US" sz="2800" smtClean="0"/>
              <a:t>Trades/blue collar</a:t>
            </a:r>
          </a:p>
          <a:p>
            <a:r>
              <a:rPr lang="en-US" altLang="en-US" sz="2800" smtClean="0"/>
              <a:t>Industry</a:t>
            </a:r>
          </a:p>
          <a:p>
            <a:pPr lvl="1"/>
            <a:r>
              <a:rPr lang="en-US" altLang="en-US" sz="2000" smtClean="0"/>
              <a:t>Wholesale</a:t>
            </a:r>
          </a:p>
          <a:p>
            <a:pPr lvl="1"/>
            <a:r>
              <a:rPr lang="en-US" altLang="en-US" sz="2000" smtClean="0"/>
              <a:t>Construction</a:t>
            </a:r>
          </a:p>
          <a:p>
            <a:pPr lvl="1"/>
            <a:r>
              <a:rPr lang="en-US" altLang="en-US" sz="2000" smtClean="0"/>
              <a:t>Mining</a:t>
            </a:r>
          </a:p>
          <a:p>
            <a:pPr lvl="1"/>
            <a:r>
              <a:rPr lang="en-US" altLang="en-US" sz="2000" smtClean="0"/>
              <a:t>Manufacturing</a:t>
            </a:r>
          </a:p>
          <a:p>
            <a:pPr lvl="1"/>
            <a:r>
              <a:rPr lang="en-US" altLang="en-US" sz="2000" smtClean="0"/>
              <a:t>Hospitality</a:t>
            </a:r>
            <a:endParaRPr lang="en-AU" altLang="en-US" sz="2000" smtClean="0"/>
          </a:p>
        </p:txBody>
      </p:sp>
      <p:sp>
        <p:nvSpPr>
          <p:cNvPr id="4" name="Title 3"/>
          <p:cNvSpPr txBox="1">
            <a:spLocks noGrp="1"/>
          </p:cNvSpPr>
          <p:nvPr>
            <p:ph type="title"/>
          </p:nvPr>
        </p:nvSpPr>
        <p:spPr>
          <a:xfrm>
            <a:off x="1619250" y="115888"/>
            <a:ext cx="7273925" cy="585787"/>
          </a:xfrm>
          <a:solidFill>
            <a:schemeClr val="accent1">
              <a:lumMod val="90000"/>
            </a:schemeClr>
          </a:solidFill>
          <a:ln>
            <a:solidFill>
              <a:schemeClr val="accent1"/>
            </a:solidFill>
          </a:ln>
        </p:spPr>
        <p:txBody>
          <a:bodyPr>
            <a:spAutoFit/>
          </a:bodyPr>
          <a:lstStyle/>
          <a:p>
            <a:pPr>
              <a:defRPr/>
            </a:pPr>
            <a:r>
              <a:rPr lang="en-AU" sz="3200" dirty="0" smtClean="0"/>
              <a:t>High risk workforce groups</a:t>
            </a:r>
            <a:endParaRPr lang="en-AU" sz="3200" dirty="0"/>
          </a:p>
        </p:txBody>
      </p:sp>
    </p:spTree>
    <p:extLst>
      <p:ext uri="{BB962C8B-B14F-4D97-AF65-F5344CB8AC3E}">
        <p14:creationId xmlns:p14="http://schemas.microsoft.com/office/powerpoint/2010/main" val="2181778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serQR\R\roch0026\MyWork\My Pictures\meth pic image-20150408-18089-1g7le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606" y="1700808"/>
            <a:ext cx="3170000"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1612032"/>
            <a:ext cx="4392488" cy="5355312"/>
          </a:xfrm>
          <a:prstGeom prst="rect">
            <a:avLst/>
          </a:prstGeom>
          <a:noFill/>
        </p:spPr>
        <p:txBody>
          <a:bodyPr wrap="square" rtlCol="0">
            <a:spAutoFit/>
          </a:bodyPr>
          <a:lstStyle/>
          <a:p>
            <a:r>
              <a:rPr lang="en-AU" sz="2400" dirty="0" smtClean="0"/>
              <a:t>Increasing concern in Australia about methamphetamine use, often framed as ‘ice’ use</a:t>
            </a:r>
          </a:p>
          <a:p>
            <a:endParaRPr lang="en-AU" sz="2400" dirty="0"/>
          </a:p>
          <a:p>
            <a:r>
              <a:rPr lang="en-AU" sz="2400" dirty="0" smtClean="0"/>
              <a:t>Strong media interest</a:t>
            </a:r>
          </a:p>
          <a:p>
            <a:r>
              <a:rPr lang="en-AU" i="1" dirty="0" smtClean="0"/>
              <a:t>‘An Epidemic of Negative Headlines’</a:t>
            </a:r>
          </a:p>
          <a:p>
            <a:endParaRPr lang="en-AU" sz="2400" dirty="0"/>
          </a:p>
          <a:p>
            <a:r>
              <a:rPr lang="en-AU" sz="2400" dirty="0" smtClean="0"/>
              <a:t>Pressure on health and community services to respond appropriately</a:t>
            </a:r>
          </a:p>
          <a:p>
            <a:endParaRPr lang="en-AU" sz="2400" dirty="0"/>
          </a:p>
          <a:p>
            <a:r>
              <a:rPr lang="en-AU" sz="2400" dirty="0" smtClean="0"/>
              <a:t>Family impact and social disruption</a:t>
            </a:r>
          </a:p>
          <a:p>
            <a:endParaRPr lang="en-AU" dirty="0"/>
          </a:p>
          <a:p>
            <a:endParaRPr lang="en-AU" dirty="0"/>
          </a:p>
        </p:txBody>
      </p:sp>
      <p:sp>
        <p:nvSpPr>
          <p:cNvPr id="3" name="TextBox 2"/>
          <p:cNvSpPr txBox="1"/>
          <p:nvPr/>
        </p:nvSpPr>
        <p:spPr>
          <a:xfrm>
            <a:off x="1979712" y="476673"/>
            <a:ext cx="5832648" cy="830997"/>
          </a:xfrm>
          <a:prstGeom prst="rect">
            <a:avLst/>
          </a:prstGeom>
          <a:noFill/>
        </p:spPr>
        <p:txBody>
          <a:bodyPr wrap="square" rtlCol="0">
            <a:spAutoFit/>
          </a:bodyPr>
          <a:lstStyle/>
          <a:p>
            <a:r>
              <a:rPr lang="en-AU" sz="4800" b="1" dirty="0" smtClean="0"/>
              <a:t>Current Context </a:t>
            </a:r>
            <a:endParaRPr lang="en-AU" sz="4800" b="1" dirty="0"/>
          </a:p>
        </p:txBody>
      </p:sp>
    </p:spTree>
    <p:extLst>
      <p:ext uri="{BB962C8B-B14F-4D97-AF65-F5344CB8AC3E}">
        <p14:creationId xmlns:p14="http://schemas.microsoft.com/office/powerpoint/2010/main" val="3834626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032" y="1925216"/>
            <a:ext cx="2448272" cy="369332"/>
          </a:xfrm>
          <a:prstGeom prst="rect">
            <a:avLst/>
          </a:prstGeom>
          <a:noFill/>
        </p:spPr>
        <p:txBody>
          <a:bodyPr wrap="square" rtlCol="0">
            <a:spAutoFit/>
          </a:bodyPr>
          <a:lstStyle/>
          <a:p>
            <a:endParaRPr lang="en-AU" dirty="0"/>
          </a:p>
        </p:txBody>
      </p:sp>
      <p:sp>
        <p:nvSpPr>
          <p:cNvPr id="3" name="TextBox 2"/>
          <p:cNvSpPr txBox="1"/>
          <p:nvPr/>
        </p:nvSpPr>
        <p:spPr>
          <a:xfrm>
            <a:off x="1043608" y="1988840"/>
            <a:ext cx="4536504" cy="369332"/>
          </a:xfrm>
          <a:prstGeom prst="rect">
            <a:avLst/>
          </a:prstGeom>
          <a:noFill/>
        </p:spPr>
        <p:txBody>
          <a:bodyPr wrap="square" rtlCol="0">
            <a:spAutoFit/>
          </a:bodyPr>
          <a:lstStyle/>
          <a:p>
            <a:endParaRPr lang="en-AU" dirty="0"/>
          </a:p>
        </p:txBody>
      </p:sp>
      <p:sp>
        <p:nvSpPr>
          <p:cNvPr id="10" name="TextBox 9"/>
          <p:cNvSpPr txBox="1"/>
          <p:nvPr/>
        </p:nvSpPr>
        <p:spPr>
          <a:xfrm>
            <a:off x="1196008" y="2141240"/>
            <a:ext cx="4536504" cy="369332"/>
          </a:xfrm>
          <a:prstGeom prst="rect">
            <a:avLst/>
          </a:prstGeom>
          <a:noFill/>
        </p:spPr>
        <p:txBody>
          <a:bodyPr wrap="square" rtlCol="0">
            <a:spAutoFit/>
          </a:bodyPr>
          <a:lstStyle/>
          <a:p>
            <a:endParaRPr lang="en-AU" dirty="0"/>
          </a:p>
        </p:txBody>
      </p:sp>
      <p:sp>
        <p:nvSpPr>
          <p:cNvPr id="11" name="TextBox 10"/>
          <p:cNvSpPr txBox="1"/>
          <p:nvPr/>
        </p:nvSpPr>
        <p:spPr>
          <a:xfrm>
            <a:off x="1412032" y="1196753"/>
            <a:ext cx="5752256" cy="4801314"/>
          </a:xfrm>
          <a:prstGeom prst="rect">
            <a:avLst/>
          </a:prstGeom>
          <a:noFill/>
        </p:spPr>
        <p:txBody>
          <a:bodyPr wrap="square" rtlCol="0">
            <a:spAutoFit/>
          </a:bodyPr>
          <a:lstStyle/>
          <a:p>
            <a:r>
              <a:rPr lang="en-US" b="1" dirty="0"/>
              <a:t>Less frequent (yearly) users </a:t>
            </a:r>
            <a:r>
              <a:rPr lang="en-US" dirty="0"/>
              <a:t>of methamphetamine, including ice users, tend to </a:t>
            </a:r>
            <a:r>
              <a:rPr lang="en-US" dirty="0" smtClean="0"/>
              <a:t>be:</a:t>
            </a:r>
          </a:p>
          <a:p>
            <a:pPr marL="285750" indent="-285750">
              <a:buFont typeface="Arial" panose="020B0604020202020204" pitchFamily="34" charset="0"/>
              <a:buChar char="•"/>
            </a:pPr>
            <a:r>
              <a:rPr lang="en-US" dirty="0" smtClean="0"/>
              <a:t>employed</a:t>
            </a:r>
            <a:r>
              <a:rPr lang="en-US" dirty="0"/>
              <a:t>, </a:t>
            </a:r>
            <a:endParaRPr lang="en-US" dirty="0" smtClean="0"/>
          </a:p>
          <a:p>
            <a:pPr marL="285750" indent="-285750">
              <a:buFont typeface="Arial" panose="020B0604020202020204" pitchFamily="34" charset="0"/>
              <a:buChar char="•"/>
            </a:pPr>
            <a:r>
              <a:rPr lang="en-US" dirty="0" smtClean="0"/>
              <a:t>heterosexual</a:t>
            </a:r>
            <a:r>
              <a:rPr lang="en-US" dirty="0"/>
              <a:t>, </a:t>
            </a:r>
            <a:endParaRPr lang="en-US" dirty="0" smtClean="0"/>
          </a:p>
          <a:p>
            <a:pPr marL="285750" indent="-285750">
              <a:buFont typeface="Arial" panose="020B0604020202020204" pitchFamily="34" charset="0"/>
              <a:buChar char="•"/>
            </a:pPr>
            <a:r>
              <a:rPr lang="en-US" dirty="0" smtClean="0"/>
              <a:t>male</a:t>
            </a:r>
            <a:r>
              <a:rPr lang="en-US" dirty="0"/>
              <a:t>, </a:t>
            </a:r>
            <a:endParaRPr lang="en-US" dirty="0" smtClean="0"/>
          </a:p>
          <a:p>
            <a:pPr marL="285750" indent="-285750">
              <a:buFont typeface="Arial" panose="020B0604020202020204" pitchFamily="34" charset="0"/>
              <a:buChar char="•"/>
            </a:pPr>
            <a:r>
              <a:rPr lang="en-US" dirty="0" smtClean="0"/>
              <a:t>low </a:t>
            </a:r>
            <a:r>
              <a:rPr lang="en-US" dirty="0"/>
              <a:t>levels of psychological distress. </a:t>
            </a:r>
          </a:p>
          <a:p>
            <a:endParaRPr lang="en-US" dirty="0" smtClean="0"/>
          </a:p>
          <a:p>
            <a:r>
              <a:rPr lang="en-US" b="1" dirty="0" smtClean="0"/>
              <a:t>Frequent (weekly/monthly) methamphetamine </a:t>
            </a:r>
            <a:r>
              <a:rPr lang="en-US" b="1" dirty="0"/>
              <a:t>users</a:t>
            </a:r>
            <a:r>
              <a:rPr lang="en-US" dirty="0"/>
              <a:t>, including ice users, tend </a:t>
            </a:r>
            <a:r>
              <a:rPr lang="en-US" dirty="0" smtClean="0"/>
              <a:t>to: </a:t>
            </a:r>
          </a:p>
          <a:p>
            <a:pPr marL="285750" indent="-285750">
              <a:buFont typeface="Arial" panose="020B0604020202020204" pitchFamily="34" charset="0"/>
              <a:buChar char="•"/>
            </a:pPr>
            <a:r>
              <a:rPr lang="en-US" dirty="0" smtClean="0"/>
              <a:t>comprise </a:t>
            </a:r>
            <a:r>
              <a:rPr lang="en-US" dirty="0"/>
              <a:t>more females, </a:t>
            </a:r>
            <a:endParaRPr lang="en-US" dirty="0" smtClean="0"/>
          </a:p>
          <a:p>
            <a:pPr marL="285750" indent="-285750">
              <a:buFont typeface="Arial" panose="020B0604020202020204" pitchFamily="34" charset="0"/>
              <a:buChar char="•"/>
            </a:pPr>
            <a:r>
              <a:rPr lang="en-US" dirty="0" smtClean="0"/>
              <a:t>be less </a:t>
            </a:r>
            <a:r>
              <a:rPr lang="en-US" dirty="0"/>
              <a:t>likely to be married </a:t>
            </a:r>
            <a:endParaRPr lang="en-US" dirty="0" smtClean="0"/>
          </a:p>
          <a:p>
            <a:pPr marL="285750" indent="-285750">
              <a:buFont typeface="Arial" panose="020B0604020202020204" pitchFamily="34" charset="0"/>
              <a:buChar char="•"/>
            </a:pPr>
            <a:r>
              <a:rPr lang="en-US" dirty="0" smtClean="0"/>
              <a:t>fewer heterosexual</a:t>
            </a:r>
            <a:r>
              <a:rPr lang="en-US" dirty="0"/>
              <a:t>. </a:t>
            </a:r>
          </a:p>
          <a:p>
            <a:endParaRPr lang="en-US" dirty="0" smtClean="0"/>
          </a:p>
          <a:p>
            <a:r>
              <a:rPr lang="en-US" b="1" dirty="0" smtClean="0"/>
              <a:t>Frequent </a:t>
            </a:r>
            <a:r>
              <a:rPr lang="en-US" b="1" dirty="0"/>
              <a:t>users </a:t>
            </a:r>
            <a:r>
              <a:rPr lang="en-US" dirty="0"/>
              <a:t>are also more likely to </a:t>
            </a:r>
            <a:r>
              <a:rPr lang="en-US" dirty="0" smtClean="0"/>
              <a:t>be: </a:t>
            </a:r>
          </a:p>
          <a:p>
            <a:pPr marL="285750" indent="-285750">
              <a:buFont typeface="Arial" panose="020B0604020202020204" pitchFamily="34" charset="0"/>
              <a:buChar char="•"/>
            </a:pPr>
            <a:r>
              <a:rPr lang="en-US" dirty="0" smtClean="0"/>
              <a:t>unemployed</a:t>
            </a:r>
            <a:r>
              <a:rPr lang="en-US" dirty="0"/>
              <a:t>, </a:t>
            </a:r>
            <a:endParaRPr lang="en-US" dirty="0" smtClean="0"/>
          </a:p>
          <a:p>
            <a:pPr marL="285750" indent="-285750">
              <a:buFont typeface="Arial" panose="020B0604020202020204" pitchFamily="34" charset="0"/>
              <a:buChar char="•"/>
            </a:pPr>
            <a:r>
              <a:rPr lang="en-US" dirty="0" smtClean="0"/>
              <a:t>psychologically </a:t>
            </a:r>
            <a:r>
              <a:rPr lang="en-US" dirty="0"/>
              <a:t>distressed, </a:t>
            </a:r>
            <a:endParaRPr lang="en-US" dirty="0" smtClean="0"/>
          </a:p>
          <a:p>
            <a:pPr marL="285750" indent="-285750">
              <a:buFont typeface="Arial" panose="020B0604020202020204" pitchFamily="34" charset="0"/>
              <a:buChar char="•"/>
            </a:pPr>
            <a:r>
              <a:rPr lang="en-US" dirty="0" smtClean="0"/>
              <a:t>engage </a:t>
            </a:r>
            <a:r>
              <a:rPr lang="en-US" dirty="0"/>
              <a:t>in various risk taking activities </a:t>
            </a:r>
            <a:endParaRPr lang="en-AU" dirty="0"/>
          </a:p>
        </p:txBody>
      </p:sp>
      <p:sp>
        <p:nvSpPr>
          <p:cNvPr id="4" name="TextBox 3"/>
          <p:cNvSpPr txBox="1"/>
          <p:nvPr/>
        </p:nvSpPr>
        <p:spPr>
          <a:xfrm>
            <a:off x="6804248" y="1556793"/>
            <a:ext cx="2016224" cy="1200329"/>
          </a:xfrm>
          <a:prstGeom prst="rect">
            <a:avLst/>
          </a:prstGeom>
          <a:solidFill>
            <a:schemeClr val="accent5">
              <a:lumMod val="60000"/>
              <a:lumOff val="40000"/>
            </a:schemeClr>
          </a:solidFill>
          <a:ln>
            <a:solidFill>
              <a:srgbClr val="C00000"/>
            </a:solidFill>
          </a:ln>
        </p:spPr>
        <p:txBody>
          <a:bodyPr wrap="square" rtlCol="0">
            <a:spAutoFit/>
          </a:bodyPr>
          <a:lstStyle/>
          <a:p>
            <a:r>
              <a:rPr lang="en-AU" i="1" dirty="0" smtClean="0"/>
              <a:t>Likely to be a non-treatment seeking population</a:t>
            </a:r>
            <a:endParaRPr lang="en-AU" i="1" dirty="0"/>
          </a:p>
        </p:txBody>
      </p:sp>
    </p:spTree>
    <p:extLst>
      <p:ext uri="{BB962C8B-B14F-4D97-AF65-F5344CB8AC3E}">
        <p14:creationId xmlns:p14="http://schemas.microsoft.com/office/powerpoint/2010/main" val="997978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7" y="208323"/>
            <a:ext cx="8229600" cy="700397"/>
          </a:xfrm>
        </p:spPr>
        <p:txBody>
          <a:bodyPr/>
          <a:lstStyle/>
          <a:p>
            <a:r>
              <a:rPr lang="en-AU" sz="3600" b="1" dirty="0" smtClean="0">
                <a:solidFill>
                  <a:schemeClr val="tx1"/>
                </a:solidFill>
              </a:rPr>
              <a:t>AOD Treatment Specialist Services</a:t>
            </a:r>
            <a:endParaRPr lang="en-AU" sz="3600" b="1" dirty="0">
              <a:solidFill>
                <a:schemeClr val="tx1"/>
              </a:solidFill>
            </a:endParaRPr>
          </a:p>
        </p:txBody>
      </p:sp>
      <p:sp>
        <p:nvSpPr>
          <p:cNvPr id="3" name="Content Placeholder 2"/>
          <p:cNvSpPr>
            <a:spLocks noGrp="1"/>
          </p:cNvSpPr>
          <p:nvPr>
            <p:ph idx="1"/>
          </p:nvPr>
        </p:nvSpPr>
        <p:spPr>
          <a:xfrm>
            <a:off x="683569" y="1484785"/>
            <a:ext cx="7596832" cy="4392489"/>
          </a:xfrm>
        </p:spPr>
        <p:txBody>
          <a:bodyPr/>
          <a:lstStyle/>
          <a:p>
            <a:pPr marL="0" indent="0">
              <a:buNone/>
            </a:pPr>
            <a:r>
              <a:rPr lang="en-AU" dirty="0" smtClean="0"/>
              <a:t>Report growing episodes of care for methamphetamine</a:t>
            </a:r>
          </a:p>
          <a:p>
            <a:endParaRPr lang="en-AU" dirty="0"/>
          </a:p>
          <a:p>
            <a:r>
              <a:rPr lang="en-AU" dirty="0" smtClean="0"/>
              <a:t>In 2009/10, &lt;1% of episodes of AOD specialist treatment were for meth </a:t>
            </a:r>
            <a:r>
              <a:rPr lang="en-AU" b="1" dirty="0" smtClean="0"/>
              <a:t>(n=1,240)</a:t>
            </a:r>
          </a:p>
          <a:p>
            <a:r>
              <a:rPr lang="en-AU" dirty="0" smtClean="0"/>
              <a:t>In 2012/13, &gt;3% </a:t>
            </a:r>
            <a:r>
              <a:rPr lang="en-AU" dirty="0"/>
              <a:t>of episodes of AOD specialist treatment were for </a:t>
            </a:r>
            <a:r>
              <a:rPr lang="en-AU" dirty="0" smtClean="0"/>
              <a:t>meth </a:t>
            </a:r>
            <a:r>
              <a:rPr lang="en-AU" b="1" dirty="0" smtClean="0"/>
              <a:t>(n=4,043)</a:t>
            </a:r>
            <a:endParaRPr lang="en-AU" b="1" dirty="0"/>
          </a:p>
        </p:txBody>
      </p:sp>
    </p:spTree>
    <p:extLst>
      <p:ext uri="{BB962C8B-B14F-4D97-AF65-F5344CB8AC3E}">
        <p14:creationId xmlns:p14="http://schemas.microsoft.com/office/powerpoint/2010/main" val="3170901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2971980"/>
              </p:ext>
            </p:extLst>
          </p:nvPr>
        </p:nvGraphicFramePr>
        <p:xfrm>
          <a:off x="683567" y="1713683"/>
          <a:ext cx="7920880" cy="4163589"/>
        </p:xfrm>
        <a:graphic>
          <a:graphicData uri="http://schemas.openxmlformats.org/drawingml/2006/table">
            <a:tbl>
              <a:tblPr firstRow="1" firstCol="1" bandRow="1">
                <a:tableStyleId>{5C22544A-7EE6-4342-B048-85BDC9FD1C3A}</a:tableStyleId>
              </a:tblPr>
              <a:tblGrid>
                <a:gridCol w="2050110"/>
                <a:gridCol w="733415"/>
                <a:gridCol w="696312"/>
                <a:gridCol w="648856"/>
                <a:gridCol w="611755"/>
                <a:gridCol w="734278"/>
                <a:gridCol w="855938"/>
                <a:gridCol w="1590216"/>
              </a:tblGrid>
              <a:tr h="266821">
                <a:tc>
                  <a:txBody>
                    <a:bodyPr/>
                    <a:lstStyle/>
                    <a:p>
                      <a:pPr>
                        <a:spcAft>
                          <a:spcPts val="0"/>
                        </a:spcAft>
                      </a:pPr>
                      <a:r>
                        <a:rPr lang="en-AU" sz="1200" dirty="0">
                          <a:effectLst/>
                        </a:rPr>
                        <a:t> </a:t>
                      </a:r>
                      <a:endParaRPr lang="en-AU" sz="1100" dirty="0">
                        <a:effectLst/>
                        <a:latin typeface="Arial"/>
                        <a:ea typeface="Arial"/>
                        <a:cs typeface="Times New Roman"/>
                      </a:endParaRPr>
                    </a:p>
                  </a:txBody>
                  <a:tcPr marL="68580" marR="68580" marT="0" marB="0"/>
                </a:tc>
                <a:tc gridSpan="2">
                  <a:txBody>
                    <a:bodyPr/>
                    <a:lstStyle/>
                    <a:p>
                      <a:pPr algn="ctr">
                        <a:spcAft>
                          <a:spcPts val="0"/>
                        </a:spcAft>
                      </a:pPr>
                      <a:r>
                        <a:rPr lang="en-AU" sz="1200">
                          <a:effectLst/>
                        </a:rPr>
                        <a:t>2006/07</a:t>
                      </a:r>
                      <a:endParaRPr lang="en-AU" sz="1100">
                        <a:effectLst/>
                        <a:latin typeface="Arial"/>
                        <a:ea typeface="Arial"/>
                        <a:cs typeface="Times New Roman"/>
                      </a:endParaRPr>
                    </a:p>
                  </a:txBody>
                  <a:tcPr marL="68580" marR="68580" marT="0" marB="0"/>
                </a:tc>
                <a:tc hMerge="1">
                  <a:txBody>
                    <a:bodyPr/>
                    <a:lstStyle/>
                    <a:p>
                      <a:endParaRPr lang="en-AU"/>
                    </a:p>
                  </a:txBody>
                  <a:tcPr/>
                </a:tc>
                <a:tc gridSpan="2">
                  <a:txBody>
                    <a:bodyPr/>
                    <a:lstStyle/>
                    <a:p>
                      <a:pPr algn="ctr">
                        <a:spcAft>
                          <a:spcPts val="0"/>
                        </a:spcAft>
                      </a:pPr>
                      <a:r>
                        <a:rPr lang="en-AU" sz="1200">
                          <a:effectLst/>
                        </a:rPr>
                        <a:t>2009/10</a:t>
                      </a:r>
                      <a:endParaRPr lang="en-AU" sz="1100">
                        <a:effectLst/>
                        <a:latin typeface="Arial"/>
                        <a:ea typeface="Arial"/>
                        <a:cs typeface="Times New Roman"/>
                      </a:endParaRPr>
                    </a:p>
                  </a:txBody>
                  <a:tcPr marL="68580" marR="68580" marT="0" marB="0"/>
                </a:tc>
                <a:tc hMerge="1">
                  <a:txBody>
                    <a:bodyPr/>
                    <a:lstStyle/>
                    <a:p>
                      <a:endParaRPr lang="en-AU"/>
                    </a:p>
                  </a:txBody>
                  <a:tcPr/>
                </a:tc>
                <a:tc gridSpan="2">
                  <a:txBody>
                    <a:bodyPr/>
                    <a:lstStyle/>
                    <a:p>
                      <a:pPr algn="ctr">
                        <a:spcAft>
                          <a:spcPts val="0"/>
                        </a:spcAft>
                      </a:pPr>
                      <a:r>
                        <a:rPr lang="en-AU" sz="1200">
                          <a:effectLst/>
                        </a:rPr>
                        <a:t>2012/13</a:t>
                      </a:r>
                      <a:endParaRPr lang="en-AU" sz="1100">
                        <a:effectLst/>
                        <a:latin typeface="Arial"/>
                        <a:ea typeface="Arial"/>
                        <a:cs typeface="Times New Roman"/>
                      </a:endParaRPr>
                    </a:p>
                  </a:txBody>
                  <a:tcPr marL="68580" marR="68580" marT="0" marB="0"/>
                </a:tc>
                <a:tc hMerge="1">
                  <a:txBody>
                    <a:bodyPr/>
                    <a:lstStyle/>
                    <a:p>
                      <a:endParaRPr lang="en-AU"/>
                    </a:p>
                  </a:txBody>
                  <a:tcPr/>
                </a:tc>
                <a:tc>
                  <a:txBody>
                    <a:bodyPr/>
                    <a:lstStyle/>
                    <a:p>
                      <a:pPr algn="ctr">
                        <a:spcAft>
                          <a:spcPts val="0"/>
                        </a:spcAft>
                      </a:pPr>
                      <a:r>
                        <a:rPr lang="en-AU" sz="1200">
                          <a:effectLst/>
                        </a:rPr>
                        <a:t>Sig testing</a:t>
                      </a:r>
                      <a:endParaRPr lang="en-AU" sz="1100">
                        <a:effectLst/>
                        <a:latin typeface="Arial"/>
                        <a:ea typeface="Arial"/>
                        <a:cs typeface="Times New Roman"/>
                      </a:endParaRPr>
                    </a:p>
                  </a:txBody>
                  <a:tcPr marL="68580" marR="68580" marT="0" marB="0"/>
                </a:tc>
              </a:tr>
              <a:tr h="472565">
                <a:tc>
                  <a:txBody>
                    <a:bodyPr/>
                    <a:lstStyle/>
                    <a:p>
                      <a:pPr>
                        <a:spcAft>
                          <a:spcPts val="0"/>
                        </a:spcAft>
                      </a:pPr>
                      <a:r>
                        <a:rPr lang="en-AU" sz="1200">
                          <a:effectLst/>
                        </a:rPr>
                        <a:t> </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dirty="0">
                          <a:effectLst/>
                        </a:rPr>
                        <a:t>n</a:t>
                      </a:r>
                      <a:endParaRPr lang="en-AU" sz="1100" dirty="0">
                        <a:effectLst/>
                        <a:latin typeface="Arial"/>
                        <a:ea typeface="Arial"/>
                        <a:cs typeface="Times New Roman"/>
                      </a:endParaRPr>
                    </a:p>
                  </a:txBody>
                  <a:tcPr marL="68580" marR="68580" marT="0" marB="0"/>
                </a:tc>
                <a:tc>
                  <a:txBody>
                    <a:bodyPr/>
                    <a:lstStyle/>
                    <a:p>
                      <a:pPr algn="ctr">
                        <a:spcAft>
                          <a:spcPts val="0"/>
                        </a:spcAft>
                      </a:pPr>
                      <a:r>
                        <a:rPr lang="en-AU" sz="1200">
                          <a:effectLst/>
                        </a:rPr>
                        <a:t>%</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n</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dirty="0">
                          <a:effectLst/>
                        </a:rPr>
                        <a:t>%</a:t>
                      </a:r>
                      <a:endParaRPr lang="en-AU" sz="1100" dirty="0">
                        <a:effectLst/>
                        <a:latin typeface="Arial"/>
                        <a:ea typeface="Arial"/>
                        <a:cs typeface="Times New Roman"/>
                      </a:endParaRPr>
                    </a:p>
                  </a:txBody>
                  <a:tcPr marL="68580" marR="68580" marT="0" marB="0"/>
                </a:tc>
                <a:tc>
                  <a:txBody>
                    <a:bodyPr/>
                    <a:lstStyle/>
                    <a:p>
                      <a:pPr algn="ctr">
                        <a:spcAft>
                          <a:spcPts val="0"/>
                        </a:spcAft>
                      </a:pPr>
                      <a:r>
                        <a:rPr lang="en-AU" sz="1200">
                          <a:effectLst/>
                        </a:rPr>
                        <a:t>n</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Z (p-value) one tailed</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Australia</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dirty="0">
                          <a:effectLst/>
                        </a:rPr>
                        <a:t>17118</a:t>
                      </a:r>
                      <a:endParaRPr lang="en-AU" sz="1100" dirty="0">
                        <a:effectLst/>
                        <a:latin typeface="Arial"/>
                        <a:ea typeface="Arial"/>
                        <a:cs typeface="Times New Roman"/>
                      </a:endParaRPr>
                    </a:p>
                  </a:txBody>
                  <a:tcPr marL="68580" marR="68580" marT="0" marB="0"/>
                </a:tc>
                <a:tc>
                  <a:txBody>
                    <a:bodyPr/>
                    <a:lstStyle/>
                    <a:p>
                      <a:pPr algn="ctr">
                        <a:spcAft>
                          <a:spcPts val="0"/>
                        </a:spcAft>
                      </a:pPr>
                      <a:r>
                        <a:rPr lang="en-AU" sz="1200">
                          <a:effectLst/>
                        </a:rPr>
                        <a:t>12.2*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9930</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7.1</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22038</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14.3*</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*16.7 (0.000)</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100">
                          <a:effectLst/>
                        </a:rPr>
                        <a:t>Major cities</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13397</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13.7*</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7543</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8.2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16256</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16.2*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*15.6 (0.000)</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100">
                          <a:effectLst/>
                        </a:rPr>
                        <a:t>Inner regional</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2701</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9.8*</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1765</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5.8</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3988</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12.3*</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*9.7 (0.000)</a:t>
                      </a:r>
                      <a:endParaRPr lang="en-AU" sz="1100">
                        <a:effectLst/>
                        <a:latin typeface="Arial"/>
                        <a:ea typeface="Arial"/>
                        <a:cs typeface="Times New Roman"/>
                      </a:endParaRPr>
                    </a:p>
                  </a:txBody>
                  <a:tcPr marL="68580" marR="68580" marT="0" marB="0"/>
                </a:tc>
              </a:tr>
              <a:tr h="489172">
                <a:tc>
                  <a:txBody>
                    <a:bodyPr/>
                    <a:lstStyle/>
                    <a:p>
                      <a:pPr>
                        <a:spcAft>
                          <a:spcPts val="0"/>
                        </a:spcAft>
                      </a:pPr>
                      <a:r>
                        <a:rPr lang="en-AU" sz="1100">
                          <a:effectLst/>
                        </a:rPr>
                        <a:t>Outer regional/remote /very remote</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1020</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7.2*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622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3.6</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1794</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8.5*</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*4.4 (0.000)</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NSW</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dirty="0">
                          <a:effectLst/>
                        </a:rPr>
                        <a:t>4748</a:t>
                      </a:r>
                      <a:endParaRPr lang="en-AU" sz="1100" dirty="0">
                        <a:effectLst/>
                        <a:latin typeface="Arial"/>
                        <a:ea typeface="Arial"/>
                        <a:cs typeface="Times New Roman"/>
                      </a:endParaRPr>
                    </a:p>
                  </a:txBody>
                  <a:tcPr marL="68580" marR="68580" marT="0" marB="0" anchor="ctr"/>
                </a:tc>
                <a:tc>
                  <a:txBody>
                    <a:bodyPr/>
                    <a:lstStyle/>
                    <a:p>
                      <a:pPr algn="ctr">
                        <a:spcAft>
                          <a:spcPts val="0"/>
                        </a:spcAft>
                      </a:pPr>
                      <a:r>
                        <a:rPr lang="en-AU" sz="1200">
                          <a:effectLst/>
                        </a:rPr>
                        <a:t>12.8*</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2268</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6.6</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4547</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13.5*</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*2.8 (0.006)</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VIC</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3422</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7.5*</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2666</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5.4</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6778</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13.3*</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*29.3 (0.000)</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QLD</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2469</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10.1*</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1342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5.9</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3199</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10.9*</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*3.0 (0.001)</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WA</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4178</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25.9*</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2280</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14.2</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3963</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17.9*</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*18.2 (0.000)</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SA</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1629</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18.8*</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991</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11.2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2692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23.9*</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*8.7 (0.000)</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TAS</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189</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12.8*</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87</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6.0</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255</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12.0*</a:t>
                      </a:r>
                      <a:endParaRPr lang="en-AU" sz="1100">
                        <a:effectLst/>
                        <a:latin typeface="Arial"/>
                        <a:ea typeface="Arial"/>
                        <a:cs typeface="Times New Roman"/>
                      </a:endParaRPr>
                    </a:p>
                  </a:txBody>
                  <a:tcPr marL="68580" marR="68580" marT="0" marB="0" anchor="ctr"/>
                </a:tc>
                <a:tc>
                  <a:txBody>
                    <a:bodyPr/>
                    <a:lstStyle/>
                    <a:p>
                      <a:pPr algn="ctr">
                        <a:spcAft>
                          <a:spcPts val="0"/>
                        </a:spcAft>
                      </a:pPr>
                      <a:r>
                        <a:rPr lang="en-AU" sz="1200">
                          <a:effectLst/>
                        </a:rPr>
                        <a:t>*0.7 (0.236)</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ACT</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376</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8.7*</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211</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6.2</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496</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11.4*</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*4.2 (0.000)</a:t>
                      </a:r>
                      <a:endParaRPr lang="en-AU" sz="1100">
                        <a:effectLst/>
                        <a:latin typeface="Arial"/>
                        <a:ea typeface="Arial"/>
                        <a:cs typeface="Times New Roman"/>
                      </a:endParaRPr>
                    </a:p>
                  </a:txBody>
                  <a:tcPr marL="68580" marR="68580" marT="0" marB="0"/>
                </a:tc>
              </a:tr>
              <a:tr h="266821">
                <a:tc>
                  <a:txBody>
                    <a:bodyPr/>
                    <a:lstStyle/>
                    <a:p>
                      <a:pPr>
                        <a:spcAft>
                          <a:spcPts val="0"/>
                        </a:spcAft>
                      </a:pPr>
                      <a:r>
                        <a:rPr lang="en-AU" sz="1200">
                          <a:effectLst/>
                        </a:rPr>
                        <a:t>NT</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107</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4.8*</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85</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a:effectLst/>
                        </a:rPr>
                        <a:t>2.5</a:t>
                      </a:r>
                      <a:endParaRPr lang="en-AU" sz="1100">
                        <a:effectLst/>
                        <a:latin typeface="Arial"/>
                        <a:ea typeface="Arial"/>
                        <a:cs typeface="Times New Roman"/>
                      </a:endParaRPr>
                    </a:p>
                  </a:txBody>
                  <a:tcPr marL="68580" marR="68580" marT="0" marB="0"/>
                </a:tc>
                <a:tc>
                  <a:txBody>
                    <a:bodyPr/>
                    <a:lstStyle/>
                    <a:p>
                      <a:pPr algn="ctr">
                        <a:spcAft>
                          <a:spcPts val="0"/>
                        </a:spcAft>
                      </a:pPr>
                      <a:r>
                        <a:rPr lang="en-AU" sz="1200" b="1" dirty="0">
                          <a:solidFill>
                            <a:srgbClr val="C00000"/>
                          </a:solidFill>
                          <a:effectLst/>
                        </a:rPr>
                        <a:t>158</a:t>
                      </a:r>
                      <a:endParaRPr lang="en-AU" sz="1100" b="1" dirty="0">
                        <a:solidFill>
                          <a:srgbClr val="C00000"/>
                        </a:solidFill>
                        <a:effectLst/>
                        <a:latin typeface="Arial"/>
                        <a:ea typeface="Arial"/>
                        <a:cs typeface="Times New Roman"/>
                      </a:endParaRPr>
                    </a:p>
                  </a:txBody>
                  <a:tcPr marL="68580" marR="68580" marT="0" marB="0"/>
                </a:tc>
                <a:tc>
                  <a:txBody>
                    <a:bodyPr/>
                    <a:lstStyle/>
                    <a:p>
                      <a:pPr algn="ctr">
                        <a:spcAft>
                          <a:spcPts val="0"/>
                        </a:spcAft>
                      </a:pPr>
                      <a:r>
                        <a:rPr lang="en-AU" sz="1200" b="1" dirty="0">
                          <a:solidFill>
                            <a:srgbClr val="C00000"/>
                          </a:solidFill>
                          <a:effectLst/>
                        </a:rPr>
                        <a:t>4.7*</a:t>
                      </a:r>
                      <a:endParaRPr lang="en-AU" sz="1100" b="1" dirty="0">
                        <a:solidFill>
                          <a:srgbClr val="C00000"/>
                        </a:solidFill>
                        <a:effectLst/>
                        <a:latin typeface="Arial"/>
                        <a:ea typeface="Arial"/>
                        <a:cs typeface="Times New Roman"/>
                      </a:endParaRPr>
                    </a:p>
                  </a:txBody>
                  <a:tcPr marL="68580" marR="68580" marT="0" marB="0"/>
                </a:tc>
                <a:tc>
                  <a:txBody>
                    <a:bodyPr/>
                    <a:lstStyle/>
                    <a:p>
                      <a:pPr algn="ctr">
                        <a:spcAft>
                          <a:spcPts val="0"/>
                        </a:spcAft>
                      </a:pPr>
                      <a:r>
                        <a:rPr lang="en-AU" sz="1200" dirty="0">
                          <a:effectLst/>
                        </a:rPr>
                        <a:t>*0.2 (0.433)</a:t>
                      </a:r>
                      <a:endParaRPr lang="en-AU" sz="1100" dirty="0">
                        <a:effectLst/>
                        <a:latin typeface="Arial"/>
                        <a:ea typeface="Arial"/>
                        <a:cs typeface="Times New Roman"/>
                      </a:endParaRPr>
                    </a:p>
                  </a:txBody>
                  <a:tcPr marL="68580" marR="68580" marT="0" marB="0"/>
                </a:tc>
              </a:tr>
            </a:tbl>
          </a:graphicData>
        </a:graphic>
      </p:graphicFrame>
      <p:sp>
        <p:nvSpPr>
          <p:cNvPr id="3" name="Rectangle 1"/>
          <p:cNvSpPr>
            <a:spLocks noChangeArrowheads="1"/>
          </p:cNvSpPr>
          <p:nvPr/>
        </p:nvSpPr>
        <p:spPr bwMode="auto">
          <a:xfrm>
            <a:off x="1043608" y="144024"/>
            <a:ext cx="62646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Treatment for methamphetamine¹ as the principal drug of concern by geographic location and jurisdiction 2006/07, 2009/10 and 2012/13 (NMD)</a:t>
            </a:r>
            <a:endParaRPr kumimoji="0" lang="en-AU" altLang="en-US" sz="2400" b="0" i="0" u="none" strike="noStrike" cap="none" normalizeH="0" baseline="0" dirty="0" smtClean="0">
              <a:ln>
                <a:noFill/>
              </a:ln>
              <a:solidFill>
                <a:schemeClr val="tx1"/>
              </a:solidFill>
              <a:effectLst/>
              <a:latin typeface="Arial" panose="020B0604020202020204" pitchFamily="34" charset="0"/>
              <a:cs typeface="Arial" pitchFamily="34" charset="0"/>
            </a:endParaRPr>
          </a:p>
        </p:txBody>
      </p:sp>
    </p:spTree>
    <p:extLst>
      <p:ext uri="{BB962C8B-B14F-4D97-AF65-F5344CB8AC3E}">
        <p14:creationId xmlns:p14="http://schemas.microsoft.com/office/powerpoint/2010/main" val="2035911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504056"/>
          </a:xfrm>
        </p:spPr>
        <p:txBody>
          <a:bodyPr/>
          <a:lstStyle/>
          <a:p>
            <a:r>
              <a:rPr lang="en-US" sz="2400" b="1" dirty="0" smtClean="0">
                <a:solidFill>
                  <a:schemeClr val="tx1"/>
                </a:solidFill>
              </a:rPr>
              <a:t>Methamphetamine treatment: Indigenous status by age, 2012/13</a:t>
            </a:r>
            <a:endParaRPr lang="en-AU" sz="2400" b="1" dirty="0">
              <a:solidFill>
                <a:schemeClr val="tx1"/>
              </a:solidFill>
            </a:endParaRPr>
          </a:p>
        </p:txBody>
      </p:sp>
      <p:graphicFrame>
        <p:nvGraphicFramePr>
          <p:cNvPr id="3" name="Chart 2"/>
          <p:cNvGraphicFramePr>
            <a:graphicFrameLocks/>
          </p:cNvGraphicFramePr>
          <p:nvPr>
            <p:extLst>
              <p:ext uri="{D42A27DB-BD31-4B8C-83A1-F6EECF244321}">
                <p14:modId xmlns:p14="http://schemas.microsoft.com/office/powerpoint/2010/main" val="64556614"/>
              </p:ext>
            </p:extLst>
          </p:nvPr>
        </p:nvGraphicFramePr>
        <p:xfrm>
          <a:off x="1187624" y="1124744"/>
          <a:ext cx="6552728"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411760" y="5085184"/>
            <a:ext cx="4572000" cy="830997"/>
          </a:xfrm>
          <a:prstGeom prst="rect">
            <a:avLst/>
          </a:prstGeom>
        </p:spPr>
        <p:txBody>
          <a:bodyPr>
            <a:spAutoFit/>
          </a:bodyPr>
          <a:lstStyle/>
          <a:p>
            <a:pPr algn="ctr"/>
            <a:r>
              <a:rPr lang="en-US" sz="1200" dirty="0"/>
              <a:t>Source: Australian Institute of Health and Welfare (AIHW). </a:t>
            </a:r>
            <a:br>
              <a:rPr lang="en-US" sz="1200" dirty="0"/>
            </a:br>
            <a:r>
              <a:rPr lang="en-US" sz="1200" dirty="0" smtClean="0"/>
              <a:t>2012/13 Alcohol and Other Drug Treatment Services National Minimum Data Set</a:t>
            </a:r>
          </a:p>
          <a:p>
            <a:pPr algn="ctr"/>
            <a:r>
              <a:rPr lang="en-US" sz="1200" dirty="0" smtClean="0"/>
              <a:t> (</a:t>
            </a:r>
            <a:r>
              <a:rPr lang="en-US" sz="1200" dirty="0"/>
              <a:t>NCETA secondary analysis, 2015).</a:t>
            </a:r>
            <a:endParaRPr lang="en-AU" sz="1200" dirty="0"/>
          </a:p>
        </p:txBody>
      </p:sp>
    </p:spTree>
    <p:extLst>
      <p:ext uri="{BB962C8B-B14F-4D97-AF65-F5344CB8AC3E}">
        <p14:creationId xmlns:p14="http://schemas.microsoft.com/office/powerpoint/2010/main" val="3389441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559550" cy="740304"/>
          </a:xfrm>
        </p:spPr>
        <p:txBody>
          <a:bodyPr>
            <a:normAutofit fontScale="90000"/>
          </a:bodyPr>
          <a:lstStyle/>
          <a:p>
            <a:endParaRPr lang="en-AU" dirty="0"/>
          </a:p>
        </p:txBody>
      </p:sp>
      <p:pic>
        <p:nvPicPr>
          <p:cNvPr id="7" name="Picture 6"/>
          <p:cNvPicPr>
            <a:picLocks noChangeAspect="1"/>
          </p:cNvPicPr>
          <p:nvPr/>
        </p:nvPicPr>
        <p:blipFill>
          <a:blip r:embed="rId2"/>
          <a:stretch>
            <a:fillRect/>
          </a:stretch>
        </p:blipFill>
        <p:spPr>
          <a:xfrm>
            <a:off x="1720453" y="1196753"/>
            <a:ext cx="5207794" cy="4666944"/>
          </a:xfrm>
          <a:prstGeom prst="rect">
            <a:avLst/>
          </a:prstGeom>
        </p:spPr>
      </p:pic>
    </p:spTree>
    <p:extLst>
      <p:ext uri="{BB962C8B-B14F-4D97-AF65-F5344CB8AC3E}">
        <p14:creationId xmlns:p14="http://schemas.microsoft.com/office/powerpoint/2010/main" val="3010664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3467"/>
            <a:ext cx="6858000" cy="956732"/>
          </a:xfrm>
        </p:spPr>
        <p:txBody>
          <a:bodyPr>
            <a:normAutofit fontScale="90000"/>
          </a:bodyPr>
          <a:lstStyle/>
          <a:p>
            <a:endParaRPr lang="en-AU" dirty="0"/>
          </a:p>
        </p:txBody>
      </p:sp>
      <p:pic>
        <p:nvPicPr>
          <p:cNvPr id="4" name="Picture 3"/>
          <p:cNvPicPr>
            <a:picLocks noChangeAspect="1"/>
          </p:cNvPicPr>
          <p:nvPr/>
        </p:nvPicPr>
        <p:blipFill>
          <a:blip r:embed="rId2"/>
          <a:stretch>
            <a:fillRect/>
          </a:stretch>
        </p:blipFill>
        <p:spPr>
          <a:xfrm>
            <a:off x="1259632" y="1052736"/>
            <a:ext cx="6840760" cy="4726295"/>
          </a:xfrm>
          <a:prstGeom prst="rect">
            <a:avLst/>
          </a:prstGeom>
        </p:spPr>
      </p:pic>
    </p:spTree>
    <p:extLst>
      <p:ext uri="{BB962C8B-B14F-4D97-AF65-F5344CB8AC3E}">
        <p14:creationId xmlns:p14="http://schemas.microsoft.com/office/powerpoint/2010/main" val="2620480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ch0026\AppData\Local\Microsoft\Windows\Temporary Internet Files\Content.Outlook\S1UJ2DPW\Graph_1.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201" y="1432725"/>
            <a:ext cx="6229597" cy="39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61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1619672" y="1700808"/>
            <a:ext cx="10276507" cy="1969770"/>
          </a:xfrm>
          <a:prstGeom prst="rect">
            <a:avLst/>
          </a:prstGeom>
          <a:noFill/>
        </p:spPr>
        <p:txBody>
          <a:bodyPr wrap="square" rtlCol="0">
            <a:spAutoFit/>
          </a:bodyPr>
          <a:lstStyle/>
          <a:p>
            <a:r>
              <a:rPr lang="en-US" dirty="0" smtClean="0"/>
              <a:t>Stimulants as a proportion of all hospital separation for </a:t>
            </a:r>
          </a:p>
          <a:p>
            <a:r>
              <a:rPr lang="en-US" dirty="0" err="1" smtClean="0"/>
              <a:t>illicits</a:t>
            </a:r>
            <a:r>
              <a:rPr lang="en-US" dirty="0" smtClean="0"/>
              <a:t> substances, increased from:</a:t>
            </a:r>
          </a:p>
          <a:p>
            <a:endParaRPr lang="en-US" sz="3200" dirty="0" smtClean="0"/>
          </a:p>
          <a:p>
            <a:pPr lvl="4"/>
            <a:r>
              <a:rPr lang="en-US" dirty="0" smtClean="0"/>
              <a:t>15%  2009/01</a:t>
            </a:r>
          </a:p>
          <a:p>
            <a:pPr lvl="4"/>
            <a:endParaRPr lang="en-US" dirty="0" smtClean="0"/>
          </a:p>
          <a:p>
            <a:pPr lvl="4"/>
            <a:r>
              <a:rPr lang="en-US" dirty="0" smtClean="0"/>
              <a:t>27%  2012/13</a:t>
            </a:r>
            <a:endParaRPr lang="en-US" dirty="0"/>
          </a:p>
        </p:txBody>
      </p:sp>
    </p:spTree>
    <p:extLst>
      <p:ext uri="{BB962C8B-B14F-4D97-AF65-F5344CB8AC3E}">
        <p14:creationId xmlns:p14="http://schemas.microsoft.com/office/powerpoint/2010/main" val="1137049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0558" y="1124744"/>
            <a:ext cx="7169120" cy="4874732"/>
            <a:chOff x="790558" y="1124743"/>
            <a:chExt cx="7169120" cy="5417973"/>
          </a:xfrm>
        </p:grpSpPr>
        <p:sp>
          <p:nvSpPr>
            <p:cNvPr id="2" name="TextBox 1"/>
            <p:cNvSpPr txBox="1"/>
            <p:nvPr/>
          </p:nvSpPr>
          <p:spPr>
            <a:xfrm>
              <a:off x="2051720" y="5824358"/>
              <a:ext cx="5031130" cy="718358"/>
            </a:xfrm>
            <a:prstGeom prst="rect">
              <a:avLst/>
            </a:prstGeom>
            <a:solidFill>
              <a:schemeClr val="bg1"/>
            </a:solidFill>
            <a:ln>
              <a:noFill/>
              <a:prstDash val="lgDash"/>
            </a:ln>
          </p:spPr>
          <p:txBody>
            <a:bodyPr wrap="square" rtlCol="0">
              <a:spAutoFit/>
            </a:bodyPr>
            <a:lstStyle/>
            <a:p>
              <a:pPr algn="ctr"/>
              <a:r>
                <a:rPr lang="en-US" sz="1200" dirty="0"/>
                <a:t>Source: Australian Institute of Health and Welfare (AIHW). </a:t>
              </a:r>
              <a:br>
                <a:rPr lang="en-US" sz="1200" dirty="0"/>
              </a:br>
              <a:r>
                <a:rPr lang="en-US" sz="1200" dirty="0" smtClean="0"/>
                <a:t>2008-2013 National Hospital Morbidity Database</a:t>
              </a:r>
            </a:p>
            <a:p>
              <a:pPr algn="ctr"/>
              <a:r>
                <a:rPr lang="en-US" sz="1200" dirty="0" smtClean="0"/>
                <a:t>(NCETA </a:t>
              </a:r>
              <a:r>
                <a:rPr lang="en-US" sz="1200" dirty="0"/>
                <a:t>secondary analysis, </a:t>
              </a:r>
              <a:r>
                <a:rPr lang="en-US" sz="1200" dirty="0" smtClean="0"/>
                <a:t>2015).</a:t>
              </a:r>
              <a:endParaRPr lang="en-AU" sz="12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58" y="1124743"/>
              <a:ext cx="7169120" cy="462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title"/>
          </p:nvPr>
        </p:nvSpPr>
        <p:spPr>
          <a:xfrm>
            <a:off x="366647" y="53186"/>
            <a:ext cx="8229600" cy="855535"/>
          </a:xfrm>
        </p:spPr>
        <p:txBody>
          <a:bodyPr/>
          <a:lstStyle/>
          <a:p>
            <a:r>
              <a:rPr lang="en-AU" sz="3200" b="1" dirty="0" smtClean="0">
                <a:solidFill>
                  <a:schemeClr val="tx1"/>
                </a:solidFill>
              </a:rPr>
              <a:t/>
            </a:r>
            <a:br>
              <a:rPr lang="en-AU" sz="3200" b="1" dirty="0" smtClean="0">
                <a:solidFill>
                  <a:schemeClr val="tx1"/>
                </a:solidFill>
              </a:rPr>
            </a:br>
            <a:r>
              <a:rPr lang="en-AU" sz="3200" b="1" dirty="0" smtClean="0">
                <a:solidFill>
                  <a:schemeClr val="tx1"/>
                </a:solidFill>
              </a:rPr>
              <a:t>Hospital separations: stimulants, </a:t>
            </a:r>
            <a:br>
              <a:rPr lang="en-AU" sz="3200" b="1" dirty="0" smtClean="0">
                <a:solidFill>
                  <a:schemeClr val="tx1"/>
                </a:solidFill>
              </a:rPr>
            </a:br>
            <a:r>
              <a:rPr lang="en-AU" sz="3200" b="1" dirty="0" smtClean="0">
                <a:solidFill>
                  <a:schemeClr val="tx1"/>
                </a:solidFill>
              </a:rPr>
              <a:t>2008/09-2012/13</a:t>
            </a:r>
            <a:endParaRPr lang="en-AU" sz="3200" b="1" dirty="0">
              <a:solidFill>
                <a:schemeClr val="tx1"/>
              </a:solidFill>
            </a:endParaRPr>
          </a:p>
        </p:txBody>
      </p:sp>
      <p:sp>
        <p:nvSpPr>
          <p:cNvPr id="3" name="TextBox 2"/>
          <p:cNvSpPr txBox="1"/>
          <p:nvPr/>
        </p:nvSpPr>
        <p:spPr>
          <a:xfrm>
            <a:off x="2555776" y="1892830"/>
            <a:ext cx="1008112" cy="646331"/>
          </a:xfrm>
          <a:prstGeom prst="rect">
            <a:avLst/>
          </a:prstGeom>
          <a:noFill/>
        </p:spPr>
        <p:txBody>
          <a:bodyPr wrap="square" rtlCol="0">
            <a:spAutoFit/>
          </a:bodyPr>
          <a:lstStyle/>
          <a:p>
            <a:r>
              <a:rPr lang="en-US" dirty="0" smtClean="0"/>
              <a:t>158% </a:t>
            </a:r>
            <a:r>
              <a:rPr lang="en-US" dirty="0" err="1" smtClean="0"/>
              <a:t>inc</a:t>
            </a:r>
            <a:endParaRPr lang="en-US" dirty="0"/>
          </a:p>
        </p:txBody>
      </p:sp>
    </p:spTree>
    <p:extLst>
      <p:ext uri="{BB962C8B-B14F-4D97-AF65-F5344CB8AC3E}">
        <p14:creationId xmlns:p14="http://schemas.microsoft.com/office/powerpoint/2010/main" val="1520061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43608" y="836713"/>
            <a:ext cx="7924800" cy="5199889"/>
            <a:chOff x="323528" y="706537"/>
            <a:chExt cx="7924800" cy="5986896"/>
          </a:xfrm>
        </p:grpSpPr>
        <p:sp>
          <p:nvSpPr>
            <p:cNvPr id="2" name="TextBox 1"/>
            <p:cNvSpPr txBox="1"/>
            <p:nvPr/>
          </p:nvSpPr>
          <p:spPr>
            <a:xfrm>
              <a:off x="2209800" y="5949279"/>
              <a:ext cx="5031130" cy="744154"/>
            </a:xfrm>
            <a:prstGeom prst="rect">
              <a:avLst/>
            </a:prstGeom>
            <a:solidFill>
              <a:schemeClr val="bg1"/>
            </a:solidFill>
            <a:ln>
              <a:noFill/>
              <a:prstDash val="lgDash"/>
            </a:ln>
          </p:spPr>
          <p:txBody>
            <a:bodyPr wrap="square" rtlCol="0">
              <a:spAutoFit/>
            </a:bodyPr>
            <a:lstStyle/>
            <a:p>
              <a:pPr algn="ctr"/>
              <a:r>
                <a:rPr lang="en-US" sz="1200" dirty="0"/>
                <a:t>Source: Australian Institute of Health and Welfare (AIHW). </a:t>
              </a:r>
              <a:br>
                <a:rPr lang="en-US" sz="1200" dirty="0"/>
              </a:br>
              <a:r>
                <a:rPr lang="en-US" sz="1200" dirty="0" smtClean="0"/>
                <a:t>2008-2013 National Hospital Morbidity Database</a:t>
              </a:r>
            </a:p>
            <a:p>
              <a:pPr algn="ctr"/>
              <a:r>
                <a:rPr lang="en-US" sz="1200" dirty="0" smtClean="0"/>
                <a:t>(NCETA </a:t>
              </a:r>
              <a:r>
                <a:rPr lang="en-US" sz="1200" dirty="0"/>
                <a:t>secondary analysis, </a:t>
              </a:r>
              <a:r>
                <a:rPr lang="en-US" sz="1200" dirty="0" smtClean="0"/>
                <a:t>2015).</a:t>
              </a:r>
              <a:endParaRPr lang="en-AU" sz="12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06537"/>
              <a:ext cx="79248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itle 5"/>
          <p:cNvSpPr>
            <a:spLocks noGrp="1"/>
          </p:cNvSpPr>
          <p:nvPr>
            <p:ph type="title"/>
          </p:nvPr>
        </p:nvSpPr>
        <p:spPr>
          <a:xfrm>
            <a:off x="229544" y="332656"/>
            <a:ext cx="8856984" cy="504056"/>
          </a:xfrm>
        </p:spPr>
        <p:txBody>
          <a:bodyPr>
            <a:noAutofit/>
          </a:bodyPr>
          <a:lstStyle/>
          <a:p>
            <a:r>
              <a:rPr lang="en-AU" sz="2400" b="1" dirty="0">
                <a:solidFill>
                  <a:schemeClr val="tx1"/>
                </a:solidFill>
              </a:rPr>
              <a:t>Hospital </a:t>
            </a:r>
            <a:r>
              <a:rPr lang="en-AU" sz="2400" b="1" dirty="0" smtClean="0">
                <a:solidFill>
                  <a:schemeClr val="tx1"/>
                </a:solidFill>
              </a:rPr>
              <a:t>separations: poisonings due to psychostimulants</a:t>
            </a:r>
            <a:r>
              <a:rPr lang="en-AU" sz="2400" b="1" dirty="0">
                <a:solidFill>
                  <a:schemeClr val="tx1"/>
                </a:solidFill>
              </a:rPr>
              <a:t>, </a:t>
            </a:r>
            <a:r>
              <a:rPr lang="en-AU" sz="2400" b="1" dirty="0" smtClean="0">
                <a:solidFill>
                  <a:schemeClr val="tx1"/>
                </a:solidFill>
              </a:rPr>
              <a:t>2008/09-2012/13</a:t>
            </a:r>
            <a:endParaRPr lang="en-AU" sz="2400" b="1" dirty="0">
              <a:solidFill>
                <a:schemeClr val="tx1"/>
              </a:solidFill>
            </a:endParaRPr>
          </a:p>
        </p:txBody>
      </p:sp>
      <p:sp>
        <p:nvSpPr>
          <p:cNvPr id="3" name="TextBox 2"/>
          <p:cNvSpPr txBox="1"/>
          <p:nvPr/>
        </p:nvSpPr>
        <p:spPr>
          <a:xfrm>
            <a:off x="2843808" y="1412776"/>
            <a:ext cx="720080" cy="646331"/>
          </a:xfrm>
          <a:prstGeom prst="rect">
            <a:avLst/>
          </a:prstGeom>
          <a:noFill/>
        </p:spPr>
        <p:txBody>
          <a:bodyPr wrap="square" rtlCol="0">
            <a:spAutoFit/>
          </a:bodyPr>
          <a:lstStyle/>
          <a:p>
            <a:r>
              <a:rPr lang="en-US" dirty="0" smtClean="0"/>
              <a:t>41% </a:t>
            </a:r>
            <a:r>
              <a:rPr lang="en-US" dirty="0" err="1" smtClean="0"/>
              <a:t>inc</a:t>
            </a:r>
            <a:endParaRPr lang="en-US" dirty="0"/>
          </a:p>
        </p:txBody>
      </p:sp>
    </p:spTree>
    <p:extLst>
      <p:ext uri="{BB962C8B-B14F-4D97-AF65-F5344CB8AC3E}">
        <p14:creationId xmlns:p14="http://schemas.microsoft.com/office/powerpoint/2010/main" val="1033605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7" y="908720"/>
            <a:ext cx="8229600" cy="285143"/>
          </a:xfrm>
        </p:spPr>
        <p:txBody>
          <a:bodyPr/>
          <a:lstStyle/>
          <a:p>
            <a:r>
              <a:rPr lang="en-AU" b="1" dirty="0" smtClean="0">
                <a:solidFill>
                  <a:schemeClr val="tx1"/>
                </a:solidFill>
                <a:latin typeface="Arial" panose="020B0604020202020204" pitchFamily="34" charset="0"/>
                <a:cs typeface="Arial" panose="020B0604020202020204" pitchFamily="34" charset="0"/>
              </a:rPr>
              <a:t>What’s the current situation?</a:t>
            </a:r>
            <a:endParaRPr lang="en-AU"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3569" y="1700809"/>
            <a:ext cx="7596832" cy="4176465"/>
          </a:xfrm>
        </p:spPr>
        <p:txBody>
          <a:bodyPr/>
          <a:lstStyle/>
          <a:p>
            <a:r>
              <a:rPr lang="en-AU" sz="2000" dirty="0" smtClean="0"/>
              <a:t>This presentation provides an overview of the current data to inform our understanding of patterns, problems and potential responses.</a:t>
            </a:r>
          </a:p>
          <a:p>
            <a:endParaRPr lang="en-AU" sz="2000" dirty="0"/>
          </a:p>
          <a:p>
            <a:r>
              <a:rPr lang="en-AU" sz="2000" dirty="0" smtClean="0"/>
              <a:t>Data will provide only part of the insight and understanding required.  Best available data is limited.</a:t>
            </a:r>
          </a:p>
          <a:p>
            <a:pPr marL="0" indent="0">
              <a:buNone/>
            </a:pPr>
            <a:endParaRPr lang="en-AU" sz="2000" dirty="0" smtClean="0"/>
          </a:p>
          <a:p>
            <a:r>
              <a:rPr lang="en-AU" sz="2000" dirty="0" smtClean="0"/>
              <a:t>The community, families and users, and service providers need to complement the available data with first hand knowledge and experience. </a:t>
            </a:r>
            <a:endParaRPr lang="en-AU" sz="2000" dirty="0"/>
          </a:p>
        </p:txBody>
      </p:sp>
    </p:spTree>
    <p:extLst>
      <p:ext uri="{BB962C8B-B14F-4D97-AF65-F5344CB8AC3E}">
        <p14:creationId xmlns:p14="http://schemas.microsoft.com/office/powerpoint/2010/main" val="936614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4872" y="855485"/>
            <a:ext cx="8066087" cy="5153812"/>
            <a:chOff x="494871" y="855483"/>
            <a:chExt cx="8066087" cy="5681364"/>
          </a:xfrm>
        </p:grpSpPr>
        <p:sp>
          <p:nvSpPr>
            <p:cNvPr id="2" name="TextBox 1"/>
            <p:cNvSpPr txBox="1"/>
            <p:nvPr/>
          </p:nvSpPr>
          <p:spPr>
            <a:xfrm>
              <a:off x="2339752" y="5824357"/>
              <a:ext cx="5031130" cy="712490"/>
            </a:xfrm>
            <a:prstGeom prst="rect">
              <a:avLst/>
            </a:prstGeom>
            <a:solidFill>
              <a:schemeClr val="bg1"/>
            </a:solidFill>
            <a:ln>
              <a:noFill/>
              <a:prstDash val="lgDash"/>
            </a:ln>
          </p:spPr>
          <p:txBody>
            <a:bodyPr wrap="square" rtlCol="0">
              <a:spAutoFit/>
            </a:bodyPr>
            <a:lstStyle/>
            <a:p>
              <a:pPr algn="ctr"/>
              <a:r>
                <a:rPr lang="en-US" sz="1200" dirty="0"/>
                <a:t>Source: Australian Institute of Health and Welfare (AIHW). </a:t>
              </a:r>
              <a:br>
                <a:rPr lang="en-US" sz="1200" dirty="0"/>
              </a:br>
              <a:r>
                <a:rPr lang="en-US" sz="1200" dirty="0" smtClean="0"/>
                <a:t>2008-2013 National Hospital Morbidity Database</a:t>
              </a:r>
            </a:p>
            <a:p>
              <a:pPr algn="ctr"/>
              <a:r>
                <a:rPr lang="en-US" sz="1200" dirty="0" smtClean="0"/>
                <a:t>(NCETA </a:t>
              </a:r>
              <a:r>
                <a:rPr lang="en-US" sz="1200" dirty="0"/>
                <a:t>secondary analysis, </a:t>
              </a:r>
              <a:r>
                <a:rPr lang="en-US" sz="1200" dirty="0" smtClean="0"/>
                <a:t>2015).</a:t>
              </a:r>
              <a:endParaRPr lang="en-AU" sz="1200" dirty="0" smtClean="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71" y="855483"/>
              <a:ext cx="80660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title"/>
          </p:nvPr>
        </p:nvSpPr>
        <p:spPr>
          <a:xfrm>
            <a:off x="-23986" y="332656"/>
            <a:ext cx="9167986" cy="522827"/>
          </a:xfrm>
        </p:spPr>
        <p:txBody>
          <a:bodyPr>
            <a:noAutofit/>
          </a:bodyPr>
          <a:lstStyle/>
          <a:p>
            <a:r>
              <a:rPr lang="en-AU" sz="2300" b="1" dirty="0">
                <a:solidFill>
                  <a:schemeClr val="tx1"/>
                </a:solidFill>
              </a:rPr>
              <a:t>Hospital </a:t>
            </a:r>
            <a:r>
              <a:rPr lang="en-AU" sz="2300" b="1" dirty="0" smtClean="0">
                <a:solidFill>
                  <a:schemeClr val="tx1"/>
                </a:solidFill>
              </a:rPr>
              <a:t>separations: psychotic disorders due to methamphetamines, 	2008/09-2012/13 </a:t>
            </a:r>
            <a:endParaRPr lang="en-AU" sz="2300" b="1" dirty="0">
              <a:solidFill>
                <a:schemeClr val="tx1"/>
              </a:solidFill>
            </a:endParaRPr>
          </a:p>
        </p:txBody>
      </p:sp>
      <p:sp>
        <p:nvSpPr>
          <p:cNvPr id="6" name="TextBox 5"/>
          <p:cNvSpPr txBox="1"/>
          <p:nvPr/>
        </p:nvSpPr>
        <p:spPr>
          <a:xfrm>
            <a:off x="2051720" y="1700808"/>
            <a:ext cx="1224136" cy="369332"/>
          </a:xfrm>
          <a:prstGeom prst="rect">
            <a:avLst/>
          </a:prstGeom>
          <a:noFill/>
        </p:spPr>
        <p:txBody>
          <a:bodyPr wrap="square" rtlCol="0">
            <a:spAutoFit/>
          </a:bodyPr>
          <a:lstStyle/>
          <a:p>
            <a:r>
              <a:rPr lang="en-US" dirty="0" smtClean="0"/>
              <a:t>312% </a:t>
            </a:r>
            <a:r>
              <a:rPr lang="en-US" dirty="0" err="1" smtClean="0"/>
              <a:t>inc</a:t>
            </a:r>
            <a:endParaRPr lang="en-US" dirty="0"/>
          </a:p>
        </p:txBody>
      </p:sp>
    </p:spTree>
    <p:extLst>
      <p:ext uri="{BB962C8B-B14F-4D97-AF65-F5344CB8AC3E}">
        <p14:creationId xmlns:p14="http://schemas.microsoft.com/office/powerpoint/2010/main" val="3278560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569" y="1340769"/>
            <a:ext cx="7596832" cy="4536505"/>
          </a:xfrm>
        </p:spPr>
        <p:txBody>
          <a:bodyPr/>
          <a:lstStyle/>
          <a:p>
            <a:r>
              <a:rPr lang="en-AU" sz="2000" dirty="0" smtClean="0"/>
              <a:t>Important not to see either the causes or the responses to meth/ice issues in isolation</a:t>
            </a:r>
          </a:p>
          <a:p>
            <a:r>
              <a:rPr lang="en-AU" sz="2000" dirty="0" smtClean="0"/>
              <a:t>Comprehensive/holistic responses needed</a:t>
            </a:r>
          </a:p>
          <a:p>
            <a:r>
              <a:rPr lang="en-AU" sz="2000" dirty="0" smtClean="0"/>
              <a:t>Consideration given to concurrent patterns of use:</a:t>
            </a:r>
          </a:p>
          <a:p>
            <a:pPr marL="0" indent="0">
              <a:buNone/>
            </a:pPr>
            <a:r>
              <a:rPr lang="en-AU" sz="2000" b="1" dirty="0" smtClean="0"/>
              <a:t>Alcohol:</a:t>
            </a:r>
          </a:p>
          <a:p>
            <a:r>
              <a:rPr lang="en-AU" sz="2000" dirty="0" smtClean="0"/>
              <a:t>- high levels of stimulant use associated with risky drinking and night time economy …</a:t>
            </a:r>
          </a:p>
          <a:p>
            <a:pPr marL="0" indent="0">
              <a:buNone/>
            </a:pPr>
            <a:r>
              <a:rPr lang="en-AU" sz="2000" i="1" dirty="0" smtClean="0"/>
              <a:t>’Wide-awake drunkenness</a:t>
            </a:r>
            <a:r>
              <a:rPr lang="en-AU" sz="2000" dirty="0" smtClean="0"/>
              <a:t>’  (</a:t>
            </a:r>
            <a:r>
              <a:rPr lang="en-AU" sz="2000" dirty="0" err="1" smtClean="0"/>
              <a:t>Pennay</a:t>
            </a:r>
            <a:r>
              <a:rPr lang="en-AU" sz="2000" dirty="0" smtClean="0"/>
              <a:t> et al 2014)</a:t>
            </a:r>
          </a:p>
          <a:p>
            <a:pPr marL="0" indent="0">
              <a:buNone/>
            </a:pPr>
            <a:r>
              <a:rPr lang="en-AU" sz="2000" b="1" dirty="0" smtClean="0"/>
              <a:t>Cannabis:</a:t>
            </a:r>
          </a:p>
          <a:p>
            <a:pPr marL="0" indent="0">
              <a:buNone/>
            </a:pPr>
            <a:r>
              <a:rPr lang="en-AU" sz="2000" dirty="0" smtClean="0"/>
              <a:t>Potential displacement effect, shifting from cannabis to meth to avoid drug detection.</a:t>
            </a:r>
            <a:endParaRPr lang="en-AU" sz="2000" dirty="0"/>
          </a:p>
        </p:txBody>
      </p:sp>
      <p:sp>
        <p:nvSpPr>
          <p:cNvPr id="3" name="Title 2"/>
          <p:cNvSpPr>
            <a:spLocks noGrp="1"/>
          </p:cNvSpPr>
          <p:nvPr>
            <p:ph type="title"/>
          </p:nvPr>
        </p:nvSpPr>
        <p:spPr/>
        <p:txBody>
          <a:bodyPr/>
          <a:lstStyle/>
          <a:p>
            <a:r>
              <a:rPr lang="en-AU" b="1" dirty="0" smtClean="0">
                <a:solidFill>
                  <a:schemeClr val="tx1"/>
                </a:solidFill>
              </a:rPr>
              <a:t>Other Considerations</a:t>
            </a:r>
            <a:endParaRPr lang="en-AU" b="1" dirty="0">
              <a:solidFill>
                <a:schemeClr val="tx1"/>
              </a:solidFill>
            </a:endParaRPr>
          </a:p>
        </p:txBody>
      </p:sp>
    </p:spTree>
    <p:extLst>
      <p:ext uri="{BB962C8B-B14F-4D97-AF65-F5344CB8AC3E}">
        <p14:creationId xmlns:p14="http://schemas.microsoft.com/office/powerpoint/2010/main" val="2543118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Implications</a:t>
            </a:r>
            <a:endParaRPr lang="en-AU" dirty="0">
              <a:solidFill>
                <a:schemeClr val="tx1"/>
              </a:solidFill>
            </a:endParaRPr>
          </a:p>
        </p:txBody>
      </p:sp>
      <p:sp>
        <p:nvSpPr>
          <p:cNvPr id="3" name="TextBox 2"/>
          <p:cNvSpPr txBox="1"/>
          <p:nvPr/>
        </p:nvSpPr>
        <p:spPr>
          <a:xfrm>
            <a:off x="899592" y="1484786"/>
            <a:ext cx="5040560" cy="3416320"/>
          </a:xfrm>
          <a:prstGeom prst="rect">
            <a:avLst/>
          </a:prstGeom>
          <a:noFill/>
        </p:spPr>
        <p:txBody>
          <a:bodyPr wrap="square" rtlCol="0">
            <a:spAutoFit/>
          </a:bodyPr>
          <a:lstStyle/>
          <a:p>
            <a:r>
              <a:rPr lang="en-US" dirty="0" smtClean="0"/>
              <a:t>Clear changes, not in same direction</a:t>
            </a:r>
          </a:p>
          <a:p>
            <a:endParaRPr lang="en-US" dirty="0"/>
          </a:p>
          <a:p>
            <a:r>
              <a:rPr lang="en-US" dirty="0" smtClean="0"/>
              <a:t>Problems of severity not prevalence</a:t>
            </a:r>
          </a:p>
          <a:p>
            <a:endParaRPr lang="en-US" dirty="0" smtClean="0"/>
          </a:p>
          <a:p>
            <a:r>
              <a:rPr lang="en-US" dirty="0" smtClean="0"/>
              <a:t>Greater demand on treatment services</a:t>
            </a:r>
          </a:p>
          <a:p>
            <a:r>
              <a:rPr lang="en-US" dirty="0" smtClean="0"/>
              <a:t>Recognition of impost on services and workers</a:t>
            </a:r>
          </a:p>
          <a:p>
            <a:endParaRPr lang="en-US" dirty="0"/>
          </a:p>
          <a:p>
            <a:r>
              <a:rPr lang="en-US" dirty="0" smtClean="0"/>
              <a:t>People with complex needs</a:t>
            </a:r>
          </a:p>
          <a:p>
            <a:r>
              <a:rPr lang="en-US" dirty="0" smtClean="0"/>
              <a:t>Not just a simple drug issue</a:t>
            </a:r>
          </a:p>
          <a:p>
            <a:r>
              <a:rPr lang="en-US" dirty="0" smtClean="0"/>
              <a:t>Targeted interventions needed</a:t>
            </a:r>
          </a:p>
          <a:p>
            <a:endParaRPr lang="en-US" dirty="0"/>
          </a:p>
          <a:p>
            <a:endParaRPr lang="en-US" dirty="0"/>
          </a:p>
        </p:txBody>
      </p:sp>
    </p:spTree>
    <p:extLst>
      <p:ext uri="{BB962C8B-B14F-4D97-AF65-F5344CB8AC3E}">
        <p14:creationId xmlns:p14="http://schemas.microsoft.com/office/powerpoint/2010/main" val="1946996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erQR\R\roch0026\MyWork\My Pictures\titanic iceberg 15-of-the-rarest-and-most-mind-blowing-photographs-in-history-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993" y="3789040"/>
            <a:ext cx="4032448" cy="2006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1988840"/>
            <a:ext cx="4608512" cy="1200329"/>
          </a:xfrm>
          <a:prstGeom prst="rect">
            <a:avLst/>
          </a:prstGeom>
          <a:noFill/>
        </p:spPr>
        <p:txBody>
          <a:bodyPr wrap="square" rtlCol="0">
            <a:spAutoFit/>
          </a:bodyPr>
          <a:lstStyle/>
          <a:p>
            <a:r>
              <a:rPr lang="en-US" dirty="0" smtClean="0"/>
              <a:t>Problems experienced by people with complex needs and concerns. </a:t>
            </a:r>
          </a:p>
          <a:p>
            <a:endParaRPr lang="en-US" dirty="0"/>
          </a:p>
          <a:p>
            <a:r>
              <a:rPr lang="en-US" dirty="0" smtClean="0"/>
              <a:t>Tip of the iceberg only.</a:t>
            </a:r>
            <a:endParaRPr lang="en-US" dirty="0"/>
          </a:p>
        </p:txBody>
      </p:sp>
    </p:spTree>
    <p:extLst>
      <p:ext uri="{BB962C8B-B14F-4D97-AF65-F5344CB8AC3E}">
        <p14:creationId xmlns:p14="http://schemas.microsoft.com/office/powerpoint/2010/main" val="251922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7" y="692697"/>
            <a:ext cx="8693943" cy="501167"/>
          </a:xfrm>
        </p:spPr>
        <p:txBody>
          <a:bodyPr/>
          <a:lstStyle/>
          <a:p>
            <a:r>
              <a:rPr lang="en-AU" b="1" dirty="0" smtClean="0">
                <a:solidFill>
                  <a:schemeClr val="tx1"/>
                </a:solidFill>
              </a:rPr>
              <a:t>Key Questions and Considerations</a:t>
            </a:r>
            <a:br>
              <a:rPr lang="en-AU" b="1" dirty="0" smtClean="0">
                <a:solidFill>
                  <a:schemeClr val="tx1"/>
                </a:solidFill>
              </a:rPr>
            </a:br>
            <a:endParaRPr lang="en-AU" b="1" dirty="0">
              <a:solidFill>
                <a:schemeClr val="tx1"/>
              </a:solidFill>
            </a:endParaRPr>
          </a:p>
        </p:txBody>
      </p:sp>
      <p:sp>
        <p:nvSpPr>
          <p:cNvPr id="3" name="TextBox 2"/>
          <p:cNvSpPr txBox="1"/>
          <p:nvPr/>
        </p:nvSpPr>
        <p:spPr>
          <a:xfrm>
            <a:off x="899592" y="1340768"/>
            <a:ext cx="8496944" cy="4401205"/>
          </a:xfrm>
          <a:prstGeom prst="rect">
            <a:avLst/>
          </a:prstGeom>
          <a:noFill/>
        </p:spPr>
        <p:txBody>
          <a:bodyPr wrap="square" rtlCol="0">
            <a:spAutoFit/>
          </a:bodyPr>
          <a:lstStyle/>
          <a:p>
            <a:r>
              <a:rPr lang="en-AU" sz="2000" dirty="0" smtClean="0"/>
              <a:t>What is Methamphetamine?</a:t>
            </a:r>
          </a:p>
          <a:p>
            <a:endParaRPr lang="en-AU" sz="2000" dirty="0"/>
          </a:p>
          <a:p>
            <a:r>
              <a:rPr lang="en-AU" sz="2000" dirty="0" smtClean="0"/>
              <a:t>What is ‘Ice’?</a:t>
            </a:r>
          </a:p>
          <a:p>
            <a:endParaRPr lang="en-AU" sz="2000" dirty="0"/>
          </a:p>
          <a:p>
            <a:r>
              <a:rPr lang="en-AU" sz="2000" dirty="0" smtClean="0"/>
              <a:t>What has </a:t>
            </a:r>
            <a:r>
              <a:rPr lang="en-AU" sz="2000" dirty="0"/>
              <a:t>changed?</a:t>
            </a:r>
          </a:p>
          <a:p>
            <a:endParaRPr lang="en-AU" sz="2000" dirty="0"/>
          </a:p>
          <a:p>
            <a:r>
              <a:rPr lang="en-AU" sz="2000" dirty="0" smtClean="0"/>
              <a:t>What is </a:t>
            </a:r>
            <a:r>
              <a:rPr lang="en-AU" sz="2000" dirty="0"/>
              <a:t>the concern?</a:t>
            </a:r>
          </a:p>
          <a:p>
            <a:endParaRPr lang="en-AU" sz="2000" dirty="0" smtClean="0"/>
          </a:p>
          <a:p>
            <a:r>
              <a:rPr lang="en-AU" sz="2000" dirty="0" smtClean="0"/>
              <a:t>Who is most likely to experience problems?  </a:t>
            </a:r>
          </a:p>
          <a:p>
            <a:endParaRPr lang="en-AU" sz="2000" dirty="0"/>
          </a:p>
          <a:p>
            <a:r>
              <a:rPr lang="en-AU" sz="2000" dirty="0" err="1" smtClean="0"/>
              <a:t>Whtas</a:t>
            </a:r>
            <a:r>
              <a:rPr lang="en-AU" sz="2000" dirty="0" smtClean="0"/>
              <a:t> the situation in rural and remote Australia?</a:t>
            </a:r>
          </a:p>
          <a:p>
            <a:endParaRPr lang="en-AU" sz="2000" dirty="0"/>
          </a:p>
          <a:p>
            <a:r>
              <a:rPr lang="en-AU" sz="2000" dirty="0" smtClean="0"/>
              <a:t>What are the best evidence-based intervention options?</a:t>
            </a:r>
          </a:p>
          <a:p>
            <a:endParaRPr lang="en-AU" sz="2000" dirty="0"/>
          </a:p>
        </p:txBody>
      </p:sp>
    </p:spTree>
    <p:extLst>
      <p:ext uri="{BB962C8B-B14F-4D97-AF65-F5344CB8AC3E}">
        <p14:creationId xmlns:p14="http://schemas.microsoft.com/office/powerpoint/2010/main" val="3477181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z="4000" dirty="0" smtClean="0"/>
              <a:t>Pleasure </a:t>
            </a:r>
          </a:p>
          <a:p>
            <a:endParaRPr lang="en-AU" sz="4000" dirty="0"/>
          </a:p>
          <a:p>
            <a:r>
              <a:rPr lang="en-AU" sz="4000" dirty="0" smtClean="0"/>
              <a:t>Pain</a:t>
            </a:r>
          </a:p>
          <a:p>
            <a:endParaRPr lang="en-AU" sz="4000" dirty="0"/>
          </a:p>
          <a:p>
            <a:r>
              <a:rPr lang="en-AU" sz="4000" dirty="0" smtClean="0"/>
              <a:t>Purpose</a:t>
            </a:r>
            <a:endParaRPr lang="en-AU" sz="4000"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216809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Box 2"/>
          <p:cNvSpPr txBox="1"/>
          <p:nvPr/>
        </p:nvSpPr>
        <p:spPr>
          <a:xfrm>
            <a:off x="1259632" y="2060848"/>
            <a:ext cx="6120680" cy="369332"/>
          </a:xfrm>
          <a:prstGeom prst="rect">
            <a:avLst/>
          </a:prstGeom>
          <a:noFill/>
        </p:spPr>
        <p:txBody>
          <a:bodyPr wrap="square" rtlCol="0">
            <a:spAutoFit/>
          </a:bodyPr>
          <a:lstStyle/>
          <a:p>
            <a:endParaRPr lang="en-AU" dirty="0"/>
          </a:p>
        </p:txBody>
      </p:sp>
      <p:sp>
        <p:nvSpPr>
          <p:cNvPr id="4" name="TextBox 3"/>
          <p:cNvSpPr txBox="1"/>
          <p:nvPr/>
        </p:nvSpPr>
        <p:spPr>
          <a:xfrm>
            <a:off x="899592" y="1268761"/>
            <a:ext cx="7344816" cy="3554819"/>
          </a:xfrm>
          <a:prstGeom prst="rect">
            <a:avLst/>
          </a:prstGeom>
          <a:noFill/>
        </p:spPr>
        <p:txBody>
          <a:bodyPr wrap="square" rtlCol="0">
            <a:spAutoFit/>
          </a:bodyPr>
          <a:lstStyle/>
          <a:p>
            <a:r>
              <a:rPr lang="en-US" sz="1500" b="1" dirty="0" smtClean="0"/>
              <a:t>Methamphetamine</a:t>
            </a:r>
            <a:r>
              <a:rPr lang="en-US" sz="1500" dirty="0" smtClean="0"/>
              <a:t> </a:t>
            </a:r>
            <a:r>
              <a:rPr lang="en-US" sz="1500" dirty="0"/>
              <a:t>belongs to the ‘stimulant’ class of drugs, which also includes amphetamine, ecstasy, and cocaine. </a:t>
            </a:r>
            <a:endParaRPr lang="en-US" sz="1500" dirty="0" smtClean="0"/>
          </a:p>
          <a:p>
            <a:endParaRPr lang="en-US" sz="1500" dirty="0" smtClean="0"/>
          </a:p>
          <a:p>
            <a:r>
              <a:rPr lang="en-US" sz="1500" dirty="0" smtClean="0"/>
              <a:t>They </a:t>
            </a:r>
            <a:r>
              <a:rPr lang="en-US" sz="1500" dirty="0"/>
              <a:t>stimulate the brain and central nervous </a:t>
            </a:r>
            <a:r>
              <a:rPr lang="en-US" sz="1500" dirty="0" smtClean="0"/>
              <a:t>system; can result </a:t>
            </a:r>
            <a:r>
              <a:rPr lang="en-US" sz="1500" dirty="0"/>
              <a:t>in </a:t>
            </a:r>
            <a:r>
              <a:rPr lang="en-US" sz="1500" dirty="0" smtClean="0"/>
              <a:t>a range of physiological and psychological changes including: </a:t>
            </a:r>
          </a:p>
          <a:p>
            <a:endParaRPr lang="en-US" sz="1500" dirty="0" smtClean="0"/>
          </a:p>
          <a:p>
            <a:r>
              <a:rPr lang="en-US" sz="1500" dirty="0" smtClean="0"/>
              <a:t>	a) increased alertness/euphoria/energy/enhanced mood ….. </a:t>
            </a:r>
          </a:p>
          <a:p>
            <a:endParaRPr lang="en-US" sz="1500" dirty="0" smtClean="0"/>
          </a:p>
          <a:p>
            <a:r>
              <a:rPr lang="en-US" sz="1500" dirty="0"/>
              <a:t>	</a:t>
            </a:r>
            <a:r>
              <a:rPr lang="en-US" sz="1500" dirty="0" smtClean="0"/>
              <a:t>b) anxiety/panic/agitation/hallucinations…aggression/violence. </a:t>
            </a:r>
            <a:endParaRPr lang="en-US" sz="1500" dirty="0"/>
          </a:p>
          <a:p>
            <a:endParaRPr lang="en-US" sz="1500" dirty="0" smtClean="0"/>
          </a:p>
          <a:p>
            <a:r>
              <a:rPr lang="en-US" sz="1500" dirty="0" smtClean="0"/>
              <a:t>3 main </a:t>
            </a:r>
            <a:r>
              <a:rPr lang="en-US" sz="1500" dirty="0"/>
              <a:t>forms of methamphetamine: </a:t>
            </a:r>
            <a:endParaRPr lang="en-US" sz="1500" dirty="0" smtClean="0"/>
          </a:p>
          <a:p>
            <a:pPr marL="285750" indent="-285750">
              <a:buFont typeface="Arial" panose="020B0604020202020204" pitchFamily="34" charset="0"/>
              <a:buChar char="•"/>
            </a:pPr>
            <a:r>
              <a:rPr lang="en-US" sz="1500" dirty="0" smtClean="0"/>
              <a:t>powder </a:t>
            </a:r>
            <a:r>
              <a:rPr lang="en-US" sz="1500" dirty="0"/>
              <a:t>(speed</a:t>
            </a:r>
            <a:r>
              <a:rPr lang="en-US" sz="1500" dirty="0" smtClean="0"/>
              <a:t>) </a:t>
            </a:r>
          </a:p>
          <a:p>
            <a:pPr marL="285750" indent="-285750">
              <a:buFont typeface="Arial" panose="020B0604020202020204" pitchFamily="34" charset="0"/>
              <a:buChar char="•"/>
            </a:pPr>
            <a:r>
              <a:rPr lang="en-US" sz="1500" dirty="0" smtClean="0"/>
              <a:t>base </a:t>
            </a:r>
          </a:p>
          <a:p>
            <a:pPr marL="285750" indent="-285750">
              <a:buFont typeface="Arial" panose="020B0604020202020204" pitchFamily="34" charset="0"/>
              <a:buChar char="•"/>
            </a:pPr>
            <a:r>
              <a:rPr lang="en-US" sz="1500" b="1" dirty="0"/>
              <a:t>c</a:t>
            </a:r>
            <a:r>
              <a:rPr lang="en-US" sz="1500" b="1" dirty="0" smtClean="0"/>
              <a:t>rystal (ice)</a:t>
            </a:r>
          </a:p>
          <a:p>
            <a:endParaRPr lang="en-US" sz="1500" dirty="0"/>
          </a:p>
        </p:txBody>
      </p:sp>
      <p:pic>
        <p:nvPicPr>
          <p:cNvPr id="5" name="Picture 3" descr="\\userQR\R\roch0026\MyWork\My Pictures\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519" y="4668749"/>
            <a:ext cx="2547553" cy="88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serQR\R\roch0026\MyWork\My Pictures\14298510870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209" y="5108775"/>
            <a:ext cx="273630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01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userOP\P\pidd0005\prefs\Desktop\fit-amphetamines-228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492251"/>
            <a:ext cx="2895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7734"/>
            <a:ext cx="3810000" cy="650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 y="-23284"/>
            <a:ext cx="5019675" cy="954107"/>
          </a:xfrm>
          <a:prstGeom prst="rect">
            <a:avLst/>
          </a:prstGeom>
          <a:solidFill>
            <a:schemeClr val="accent1">
              <a:lumMod val="90000"/>
            </a:schemeClr>
          </a:solidFill>
          <a:ln>
            <a:solidFill>
              <a:schemeClr val="accent1"/>
            </a:solidFill>
          </a:ln>
        </p:spPr>
        <p:txBody>
          <a:bodyPr>
            <a:spAutoFit/>
          </a:bodyPr>
          <a:lstStyle/>
          <a:p>
            <a:pPr algn="ctr">
              <a:defRPr/>
            </a:pPr>
            <a:r>
              <a:rPr lang="en-US" sz="2800" b="1" dirty="0"/>
              <a:t>Meth/amphetamine &amp; performance</a:t>
            </a:r>
            <a:endParaRPr lang="en-AU" sz="2800" b="1" dirty="0"/>
          </a:p>
        </p:txBody>
      </p:sp>
      <p:sp>
        <p:nvSpPr>
          <p:cNvPr id="7" name="Oval 6"/>
          <p:cNvSpPr/>
          <p:nvPr/>
        </p:nvSpPr>
        <p:spPr>
          <a:xfrm>
            <a:off x="7308850" y="645584"/>
            <a:ext cx="1835150" cy="27834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extLst>
      <p:ext uri="{BB962C8B-B14F-4D97-AF65-F5344CB8AC3E}">
        <p14:creationId xmlns:p14="http://schemas.microsoft.com/office/powerpoint/2010/main" val="1978800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extLst/>
        </p:spPr>
        <p:style>
          <a:lnRef idx="1">
            <a:schemeClr val="accent1"/>
          </a:lnRef>
          <a:fillRef idx="1002">
            <a:schemeClr val="lt2"/>
          </a:fillRef>
          <a:effectRef idx="1">
            <a:schemeClr val="accent1"/>
          </a:effectRef>
          <a:fontRef idx="minor">
            <a:schemeClr val="dk1"/>
          </a:fontRef>
        </p:style>
      </p:pic>
      <p:sp>
        <p:nvSpPr>
          <p:cNvPr id="5" name="Title 4"/>
          <p:cNvSpPr>
            <a:spLocks noGrp="1"/>
          </p:cNvSpPr>
          <p:nvPr>
            <p:ph type="title" idx="4294967295"/>
          </p:nvPr>
        </p:nvSpPr>
        <p:spPr>
          <a:xfrm>
            <a:off x="899592" y="620688"/>
            <a:ext cx="8064896" cy="1162050"/>
          </a:xfrm>
        </p:spPr>
        <p:txBody>
          <a:bodyPr>
            <a:noAutofit/>
          </a:bodyPr>
          <a:lstStyle/>
          <a:p>
            <a:pPr algn="l"/>
            <a:r>
              <a:rPr lang="en-AU" sz="4000" b="1" dirty="0" smtClean="0">
                <a:latin typeface="Arial" panose="020B0604020202020204" pitchFamily="34" charset="0"/>
                <a:cs typeface="Arial" panose="020B0604020202020204" pitchFamily="34" charset="0"/>
              </a:rPr>
              <a:t>Types of Methamphetamine</a:t>
            </a:r>
            <a:endParaRPr lang="en-AU" sz="4000" b="1" dirty="0">
              <a:latin typeface="Arial" panose="020B0604020202020204" pitchFamily="34" charset="0"/>
              <a:cs typeface="Arial" panose="020B0604020202020204" pitchFamily="34" charset="0"/>
            </a:endParaRPr>
          </a:p>
        </p:txBody>
      </p:sp>
      <p:pic>
        <p:nvPicPr>
          <p:cNvPr id="6" name="Picture 5" descr="Base.jpg"/>
          <p:cNvPicPr>
            <a:picLocks noChangeAspect="1"/>
          </p:cNvPicPr>
          <p:nvPr/>
        </p:nvPicPr>
        <p:blipFill>
          <a:blip r:embed="rId4" cstate="print"/>
          <a:stretch>
            <a:fillRect/>
          </a:stretch>
        </p:blipFill>
        <p:spPr>
          <a:xfrm>
            <a:off x="518216" y="4365104"/>
            <a:ext cx="3802264" cy="2083088"/>
          </a:xfrm>
          <a:prstGeom prst="rect">
            <a:avLst/>
          </a:prstGeom>
        </p:spPr>
      </p:pic>
      <p:pic>
        <p:nvPicPr>
          <p:cNvPr id="7" name="Picture 6" descr="Speed.jpg"/>
          <p:cNvPicPr>
            <a:picLocks noChangeAspect="1"/>
          </p:cNvPicPr>
          <p:nvPr/>
        </p:nvPicPr>
        <p:blipFill>
          <a:blip r:embed="rId5" cstate="print"/>
          <a:stretch>
            <a:fillRect/>
          </a:stretch>
        </p:blipFill>
        <p:spPr>
          <a:xfrm>
            <a:off x="2718048" y="1988840"/>
            <a:ext cx="3707904" cy="2176654"/>
          </a:xfrm>
          <a:prstGeom prst="rect">
            <a:avLst/>
          </a:prstGeom>
        </p:spPr>
      </p:pic>
      <p:pic>
        <p:nvPicPr>
          <p:cNvPr id="8" name="Picture 7" descr="Ice 3.jpg"/>
          <p:cNvPicPr>
            <a:picLocks noChangeAspect="1"/>
          </p:cNvPicPr>
          <p:nvPr/>
        </p:nvPicPr>
        <p:blipFill>
          <a:blip r:embed="rId6" cstate="print"/>
          <a:stretch>
            <a:fillRect/>
          </a:stretch>
        </p:blipFill>
        <p:spPr>
          <a:xfrm>
            <a:off x="4705237" y="4365104"/>
            <a:ext cx="3936143" cy="2083088"/>
          </a:xfrm>
          <a:prstGeom prst="rect">
            <a:avLst/>
          </a:prstGeom>
        </p:spPr>
      </p:pic>
    </p:spTree>
    <p:extLst>
      <p:ext uri="{BB962C8B-B14F-4D97-AF65-F5344CB8AC3E}">
        <p14:creationId xmlns:p14="http://schemas.microsoft.com/office/powerpoint/2010/main" val="95671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3012109</TotalTime>
  <Words>1941</Words>
  <Application>Microsoft Office PowerPoint</Application>
  <PresentationFormat>On-screen Show (4:3)</PresentationFormat>
  <Paragraphs>485</Paragraphs>
  <Slides>43</Slides>
  <Notes>26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Candara</vt:lpstr>
      <vt:lpstr>Symbol</vt:lpstr>
      <vt:lpstr>Times New Roman</vt:lpstr>
      <vt:lpstr>Wingdings 3</vt:lpstr>
      <vt:lpstr>Waveform</vt:lpstr>
      <vt:lpstr>1_Waveform</vt:lpstr>
      <vt:lpstr>Microsoft Excel Chart</vt:lpstr>
      <vt:lpstr>   Methamphetamine Use in Australia: current patterns and trends, and their implications for treatment and intervention.   methamphetamine    </vt:lpstr>
      <vt:lpstr>Acknowledgments</vt:lpstr>
      <vt:lpstr>PowerPoint Presentation</vt:lpstr>
      <vt:lpstr>What’s the current situation?</vt:lpstr>
      <vt:lpstr>Key Questions and Considerations </vt:lpstr>
      <vt:lpstr>PowerPoint Presentation</vt:lpstr>
      <vt:lpstr>PowerPoint Presentation</vt:lpstr>
      <vt:lpstr>PowerPoint Presentation</vt:lpstr>
      <vt:lpstr>Types of Methamphetamine</vt:lpstr>
      <vt:lpstr>PowerPoint Presentation</vt:lpstr>
      <vt:lpstr>Crystalline  </vt:lpstr>
      <vt:lpstr>What’s Changed?</vt:lpstr>
      <vt:lpstr>PowerPoint Presentation</vt:lpstr>
      <vt:lpstr>PowerPoint Presentation</vt:lpstr>
      <vt:lpstr>Patterns of use and Manifestation of Problems</vt:lpstr>
      <vt:lpstr> Recent methamphetamine use in Australia, 1995-2013 </vt:lpstr>
      <vt:lpstr>PowerPoint Presentation</vt:lpstr>
      <vt:lpstr>  Methamphetamine use in the Australian population, 2013 </vt:lpstr>
      <vt:lpstr>  Frequency of methamphetamine use, 2007-2013 </vt:lpstr>
      <vt:lpstr> Main form of meth used in last 12 mnths, 2007-2013</vt:lpstr>
      <vt:lpstr>Main method of meth use, 2007-2013</vt:lpstr>
      <vt:lpstr>PowerPoint Presentation</vt:lpstr>
      <vt:lpstr>Mean age of methamphetamine users, 2007-20013</vt:lpstr>
      <vt:lpstr>PowerPoint Presentation</vt:lpstr>
      <vt:lpstr>PowerPoint Presentation</vt:lpstr>
      <vt:lpstr>Prevalence by occupation</vt:lpstr>
      <vt:lpstr>Prevalence by industry</vt:lpstr>
      <vt:lpstr>PowerPoint Presentation</vt:lpstr>
      <vt:lpstr>High risk workforce groups</vt:lpstr>
      <vt:lpstr>PowerPoint Presentation</vt:lpstr>
      <vt:lpstr>AOD Treatment Specialist Services</vt:lpstr>
      <vt:lpstr>PowerPoint Presentation</vt:lpstr>
      <vt:lpstr>Methamphetamine treatment: Indigenous status by age, 2012/13</vt:lpstr>
      <vt:lpstr>PowerPoint Presentation</vt:lpstr>
      <vt:lpstr>PowerPoint Presentation</vt:lpstr>
      <vt:lpstr>PowerPoint Presentation</vt:lpstr>
      <vt:lpstr>PowerPoint Presentation</vt:lpstr>
      <vt:lpstr> Hospital separations: stimulants,  2008/09-2012/13</vt:lpstr>
      <vt:lpstr>Hospital separations: poisonings due to psychostimulants, 2008/09-2012/13</vt:lpstr>
      <vt:lpstr>Hospital separations: psychotic disorders due to methamphetamines,  2008/09-2012/13 </vt:lpstr>
      <vt:lpstr>Other Considerations</vt:lpstr>
      <vt:lpstr>Implications</vt:lpstr>
      <vt:lpstr>PowerPoint Presentation</vt:lpstr>
    </vt:vector>
  </TitlesOfParts>
  <Company>Flinders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and family inclusive practice, an idea whose time has come</dc:title>
  <dc:creator>Michael White</dc:creator>
  <cp:lastModifiedBy>Staging Connections</cp:lastModifiedBy>
  <cp:revision>651</cp:revision>
  <cp:lastPrinted>2015-11-02T05:53:38Z</cp:lastPrinted>
  <dcterms:created xsi:type="dcterms:W3CDTF">2012-06-06T01:40:14Z</dcterms:created>
  <dcterms:modified xsi:type="dcterms:W3CDTF">2015-11-03T22:50:44Z</dcterms:modified>
</cp:coreProperties>
</file>